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676" r:id="rId3"/>
    <p:sldMasterId id="2147483689" r:id="rId4"/>
  </p:sldMasterIdLst>
  <p:notesMasterIdLst>
    <p:notesMasterId r:id="rId40"/>
  </p:notesMasterIdLst>
  <p:handoutMasterIdLst>
    <p:handoutMasterId r:id="rId41"/>
  </p:handoutMasterIdLst>
  <p:sldIdLst>
    <p:sldId id="2014" r:id="rId5"/>
    <p:sldId id="2059" r:id="rId6"/>
    <p:sldId id="2275" r:id="rId7"/>
    <p:sldId id="2276" r:id="rId8"/>
    <p:sldId id="2338" r:id="rId9"/>
    <p:sldId id="2309" r:id="rId10"/>
    <p:sldId id="2339" r:id="rId11"/>
    <p:sldId id="2341" r:id="rId12"/>
    <p:sldId id="2340" r:id="rId13"/>
    <p:sldId id="2022" r:id="rId14"/>
    <p:sldId id="2245" r:id="rId15"/>
    <p:sldId id="2246" r:id="rId16"/>
    <p:sldId id="2249" r:id="rId17"/>
    <p:sldId id="2248" r:id="rId18"/>
    <p:sldId id="2250" r:id="rId19"/>
    <p:sldId id="2254" r:id="rId20"/>
    <p:sldId id="2252" r:id="rId21"/>
    <p:sldId id="2256" r:id="rId22"/>
    <p:sldId id="2257" r:id="rId23"/>
    <p:sldId id="2258" r:id="rId24"/>
    <p:sldId id="2259" r:id="rId25"/>
    <p:sldId id="2260" r:id="rId26"/>
    <p:sldId id="2261" r:id="rId27"/>
    <p:sldId id="2307" r:id="rId28"/>
    <p:sldId id="2277" r:id="rId29"/>
    <p:sldId id="2278" r:id="rId30"/>
    <p:sldId id="2279" r:id="rId31"/>
    <p:sldId id="2262" r:id="rId32"/>
    <p:sldId id="2263" r:id="rId33"/>
    <p:sldId id="2264" r:id="rId34"/>
    <p:sldId id="2265" r:id="rId35"/>
    <p:sldId id="2266" r:id="rId36"/>
    <p:sldId id="2281" r:id="rId37"/>
    <p:sldId id="2282" r:id="rId38"/>
    <p:sldId id="2043" r:id="rId39"/>
  </p:sldIdLst>
  <p:sldSz cx="9144000" cy="6858000" type="screen4x3"/>
  <p:notesSz cx="9931400" cy="67611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rgbClr val="FFFF00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0">
          <p15:clr>
            <a:srgbClr val="A4A3A4"/>
          </p15:clr>
        </p15:guide>
        <p15:guide id="2" pos="29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32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F09"/>
    <a:srgbClr val="A83734"/>
    <a:srgbClr val="A2C4FF"/>
    <a:srgbClr val="FFFFFF"/>
    <a:srgbClr val="FF9900"/>
    <a:srgbClr val="F7FA84"/>
    <a:srgbClr val="FF3300"/>
    <a:srgbClr val="FF00FF"/>
    <a:srgbClr val="CC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296" autoAdjust="0"/>
  </p:normalViewPr>
  <p:slideViewPr>
    <p:cSldViewPr>
      <p:cViewPr varScale="1">
        <p:scale>
          <a:sx n="86" d="100"/>
          <a:sy n="86" d="100"/>
        </p:scale>
        <p:origin x="1038" y="78"/>
      </p:cViewPr>
      <p:guideLst>
        <p:guide orient="horz" pos="3250"/>
        <p:guide pos="2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804" y="-96"/>
      </p:cViewPr>
      <p:guideLst>
        <p:guide orient="horz" pos="2171"/>
        <p:guide pos="3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t" anchorCtr="0" compatLnSpc="1"/>
          <a:lstStyle>
            <a:lvl1pPr algn="r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23025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b" anchorCtr="0" compatLnSpc="1"/>
          <a:lstStyle>
            <a:lvl1pPr algn="r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4EF338-62DA-40A6-B637-6BCE8C49123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08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t" anchorCtr="0" compatLnSpc="1"/>
          <a:lstStyle>
            <a:lvl1pPr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t" anchorCtr="0" compatLnSpc="1"/>
          <a:lstStyle>
            <a:lvl1pPr algn="r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6600" y="506413"/>
            <a:ext cx="3382963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0" y="3213100"/>
            <a:ext cx="7289800" cy="304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3025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b" anchorCtr="0" compatLnSpc="1"/>
          <a:lstStyle>
            <a:lvl1pPr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6423025"/>
            <a:ext cx="4302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63" tIns="45732" rIns="91463" bIns="45732" numCol="1" anchor="b" anchorCtr="0" compatLnSpc="1"/>
          <a:lstStyle>
            <a:lvl1pPr algn="r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D1E6663-60C9-45E0-8374-18D486C2E24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42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916" y="138396"/>
            <a:ext cx="3214678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7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C412-6EE4-4295-9914-721393AA7B7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ACDE1-BC7E-407C-AD49-54DA4857DE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8190FF-DACA-49CA-AC22-07B57A88B1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297" y="44450"/>
            <a:ext cx="31789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 l="6342"/>
          <a:stretch>
            <a:fillRect/>
          </a:stretch>
        </p:blipFill>
        <p:spPr bwMode="auto">
          <a:xfrm>
            <a:off x="476251" y="47626"/>
            <a:ext cx="144184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8950-8681-4C61-9642-B281B05CB2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3ADF-2DA7-4DD7-81C6-68A367FCE2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3DF5-00F7-4890-A829-114A5629AA8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DB9AC-C1C8-4069-9CFC-52CF116182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5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C731-3598-4D9B-BD8C-085373E3C8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8FE6A-1E9A-4A46-8654-8E57F929E2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98A4-CA98-442F-B77E-4BE5ECD8DE4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4A65D-3DBB-4A4D-BF48-5696115F02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41D9-1BD9-46F8-8B11-E890688916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C5105-2F7D-49F6-83FC-EA981A4CCA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81EF-B7EA-4D13-815B-E1C30CAEEC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A65F0-E06C-48D9-988B-4E257750F7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89" descr="底图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9" name="Rectangle 684" descr="水滴"/>
          <p:cNvSpPr>
            <a:spLocks noChangeArrowheads="1"/>
          </p:cNvSpPr>
          <p:nvPr userDrawn="1"/>
        </p:nvSpPr>
        <p:spPr bwMode="auto">
          <a:xfrm>
            <a:off x="457200" y="914400"/>
            <a:ext cx="8305800" cy="365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11" name="Picture 688" descr="所标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943600"/>
            <a:ext cx="2243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89" descr="底图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14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15" name="Picture 689" descr="底图"/>
          <p:cNvPicPr>
            <a:picLocks noChangeAspect="1" noChangeArrowheads="1"/>
          </p:cNvPicPr>
          <p:nvPr userDrawn="1"/>
        </p:nvPicPr>
        <p:blipFill>
          <a:blip r:embed="rId2" cstate="print"/>
          <a:srcRect l="-12604" r="62604" b="85701"/>
          <a:stretch>
            <a:fillRect/>
          </a:stretch>
        </p:blipFill>
        <p:spPr bwMode="auto">
          <a:xfrm>
            <a:off x="4572000" y="0"/>
            <a:ext cx="457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0" y="188913"/>
            <a:ext cx="428466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Rectangle 68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3048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 b="0">
                <a:solidFill>
                  <a:srgbClr val="CC33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2DAC49-BC57-4E20-BC08-E687CD39C8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4036-22FF-4903-A417-9A3FD7E0EDC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BF57E-96E3-4254-9FE0-2D2B2BEE1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7446-CB82-447E-B885-0FB236E78A5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B1217-0CCC-4317-8F5F-06E136E12A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01B5-EEBB-4F30-BB16-BE2EF806FF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7CBE0-8340-4491-9D9E-A50925FE5E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7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zh-CN" altLang="zh-CN" sz="2400" b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zh-CN" altLang="zh-CN" sz="2400" b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6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zh-CN" altLang="zh-CN" sz="2400" b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zh-CN" altLang="zh-CN" sz="2400" b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6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页面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2" cstate="print"/>
          <a:srcRect r="-756" b="10010"/>
          <a:stretch>
            <a:fillRect/>
          </a:stretch>
        </p:blipFill>
        <p:spPr>
          <a:xfrm>
            <a:off x="-1" y="0"/>
            <a:ext cx="9203903" cy="6858000"/>
          </a:xfrm>
          <a:prstGeom prst="rect">
            <a:avLst/>
          </a:prstGeom>
        </p:spPr>
      </p:pic>
      <p:sp>
        <p:nvSpPr>
          <p:cNvPr id="6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44000" y="142852"/>
            <a:ext cx="7928462" cy="64294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文本占位符 19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8485230" cy="51707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900"/>
              </a:spcAft>
              <a:buClr>
                <a:srgbClr val="FF9933"/>
              </a:buClr>
              <a:buSzPct val="95000"/>
              <a:buFont typeface="Wingdings" panose="05000000000000000000" pitchFamily="2" charset="2"/>
              <a:buChar char="n"/>
              <a:defRPr lang="zh-CN" altLang="en-US" sz="2400" kern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spcAft>
                <a:spcPts val="500"/>
              </a:spcAft>
              <a:buClr>
                <a:srgbClr val="FF9933"/>
              </a:buClr>
              <a:buFont typeface="Wingdings" panose="05000000000000000000" pitchFamily="2" charset="2"/>
              <a:buChar char="Ø"/>
              <a:defRPr sz="200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defRPr>
            </a:lvl2pPr>
            <a:lvl3pPr>
              <a:spcAft>
                <a:spcPts val="500"/>
              </a:spcAft>
              <a:buClr>
                <a:srgbClr val="FF9933"/>
              </a:buClr>
              <a:buFont typeface="Wingdings" panose="05000000000000000000" pitchFamily="2" charset="2"/>
              <a:buChar char="ü"/>
              <a:defRPr sz="16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spcAft>
                <a:spcPts val="500"/>
              </a:spcAft>
              <a:buClr>
                <a:srgbClr val="FF9933"/>
              </a:buClr>
              <a:buFont typeface="Arial" panose="020B0604020202020204" pitchFamily="34" charset="0"/>
              <a:buChar char="•"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>
                <a:latin typeface="+mn-lt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41606" y="662412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kumimoji="0" lang="en-US" altLang="zh-CN" sz="1200" b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fld id="{CC760785-9D59-41D2-B80B-91F815C7CDCD}" type="slidenum">
              <a:rPr kumimoji="0" lang="en-US" altLang="zh-CN" sz="1200" b="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kumimoji="0" lang="zh-CN" altLang="en-US" sz="1200" b="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C412-6EE4-4295-9914-721393AA7B7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ACDE1-BC7E-407C-AD49-54DA4857DE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8190FF-DACA-49CA-AC22-07B57A88B1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297" y="44450"/>
            <a:ext cx="31789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 l="6342"/>
          <a:stretch>
            <a:fillRect/>
          </a:stretch>
        </p:blipFill>
        <p:spPr bwMode="auto">
          <a:xfrm>
            <a:off x="476251" y="47626"/>
            <a:ext cx="144184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8950-8681-4C61-9642-B281B05CB2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3ADF-2DA7-4DD7-81C6-68A367FCE2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4" name="Rectangle 684" descr="水滴"/>
          <p:cNvSpPr>
            <a:spLocks noChangeArrowheads="1"/>
          </p:cNvSpPr>
          <p:nvPr userDrawn="1"/>
        </p:nvSpPr>
        <p:spPr bwMode="auto">
          <a:xfrm>
            <a:off x="457200" y="914400"/>
            <a:ext cx="8305800" cy="365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6" name="Picture 688" descr="所标简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2243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89" descr="底图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3DF5-00F7-4890-A829-114A5629AA8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DB9AC-C1C8-4069-9CFC-52CF116182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5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C731-3598-4D9B-BD8C-085373E3C87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8FE6A-1E9A-4A46-8654-8E57F929E2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98A4-CA98-442F-B77E-4BE5ECD8DE4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4A65D-3DBB-4A4D-BF48-5696115F02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41D9-1BD9-46F8-8B11-E890688916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C5105-2F7D-49F6-83FC-EA981A4CCA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81EF-B7EA-4D13-815B-E1C30CAEEC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A65F0-E06C-48D9-988B-4E257750F7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4036-22FF-4903-A417-9A3FD7E0EDC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BF57E-96E3-4254-9FE0-2D2B2BEE1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7446-CB82-447E-B885-0FB236E78A5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B1217-0CCC-4317-8F5F-06E136E12A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01B5-EEBB-4F30-BB16-BE2EF806FF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7CBE0-8340-4491-9D9E-A50925FE5E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7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6" name="Rectangle 684" descr="水滴"/>
          <p:cNvSpPr>
            <a:spLocks noChangeArrowheads="1"/>
          </p:cNvSpPr>
          <p:nvPr userDrawn="1"/>
        </p:nvSpPr>
        <p:spPr bwMode="auto">
          <a:xfrm>
            <a:off x="457200" y="914400"/>
            <a:ext cx="8305800" cy="365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8" name="Picture 688" descr="所标简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2243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89" descr="底图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6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6" name="Rectangle 684" descr="水滴"/>
          <p:cNvSpPr>
            <a:spLocks noChangeArrowheads="1"/>
          </p:cNvSpPr>
          <p:nvPr userDrawn="1"/>
        </p:nvSpPr>
        <p:spPr bwMode="auto">
          <a:xfrm>
            <a:off x="457200" y="914400"/>
            <a:ext cx="8305800" cy="365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8" name="Picture 688" descr="所标简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2243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89" descr="底图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kumimoji="0" lang="zh-CN" altLang="zh-CN" sz="2400" b="0"/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kumimoji="0" lang="zh-CN" altLang="zh-CN" sz="2400" b="0"/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6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5" name="Picture 689" descr="底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1"/>
            <a:ext cx="838200" cy="4619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zh-CN" altLang="zh-CN" sz="2400" b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pic>
        <p:nvPicPr>
          <p:cNvPr id="7" name="图片 6" descr="研发大厦12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17" y="138396"/>
            <a:ext cx="3214679" cy="93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409720"/>
            <a:ext cx="7600976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5" name="Rectangle 684" descr="水滴"/>
          <p:cNvSpPr>
            <a:spLocks noChangeArrowheads="1"/>
          </p:cNvSpPr>
          <p:nvPr userDrawn="1"/>
        </p:nvSpPr>
        <p:spPr bwMode="auto">
          <a:xfrm>
            <a:off x="457200" y="914400"/>
            <a:ext cx="8305800" cy="365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7" name="Picture 688" descr="所标简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2243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89" descr="底图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5" name="Rectangle 684" descr="水滴"/>
          <p:cNvSpPr>
            <a:spLocks noChangeArrowheads="1"/>
          </p:cNvSpPr>
          <p:nvPr userDrawn="1"/>
        </p:nvSpPr>
        <p:spPr bwMode="auto">
          <a:xfrm>
            <a:off x="457200" y="914400"/>
            <a:ext cx="8305800" cy="365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7" name="Picture 688" descr="所标简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22431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89" descr="底图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sp>
        <p:nvSpPr>
          <p:cNvPr id="7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8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0" y="188913"/>
            <a:ext cx="428466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7158" y="214290"/>
            <a:ext cx="44291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文新魏" panose="02010800040101010101" pitchFamily="2" charset="-122"/>
                <a:cs typeface="Times New Roman" panose="02020603050405020304" pitchFamily="18" charset="0"/>
              </a:rPr>
              <a:t>长春光机所</a:t>
            </a:r>
            <a:r>
              <a:rPr lang="en-US" altLang="zh-CN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文新魏" panose="0201080004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文新魏" panose="02010800040101010101" pitchFamily="2" charset="-122"/>
                <a:cs typeface="Times New Roman" panose="02020603050405020304" pitchFamily="18" charset="0"/>
              </a:rPr>
              <a:t>年度工作报告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500174"/>
            <a:ext cx="717234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6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sp>
        <p:nvSpPr>
          <p:cNvPr id="7" name="Text Box 663"/>
          <p:cNvSpPr txBox="1">
            <a:spLocks noChangeArrowheads="1"/>
          </p:cNvSpPr>
          <p:nvPr userDrawn="1"/>
        </p:nvSpPr>
        <p:spPr bwMode="auto">
          <a:xfrm>
            <a:off x="457200" y="457200"/>
            <a:ext cx="4419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中科院长春光机所工作汇报</a:t>
            </a:r>
          </a:p>
        </p:txBody>
      </p:sp>
      <p:sp>
        <p:nvSpPr>
          <p:cNvPr id="8" name="Text Box 685"/>
          <p:cNvSpPr txBox="1">
            <a:spLocks noChangeArrowheads="1"/>
          </p:cNvSpPr>
          <p:nvPr userDrawn="1"/>
        </p:nvSpPr>
        <p:spPr bwMode="auto">
          <a:xfrm>
            <a:off x="7696200" y="304800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zh-CN" sz="2400" b="0"/>
          </a:p>
        </p:txBody>
      </p:sp>
      <p:pic>
        <p:nvPicPr>
          <p:cNvPr id="9" name="Picture 689" descr="底图"/>
          <p:cNvPicPr>
            <a:picLocks noChangeAspect="1" noChangeArrowheads="1"/>
          </p:cNvPicPr>
          <p:nvPr userDrawn="1"/>
        </p:nvPicPr>
        <p:blipFill>
          <a:blip r:embed="rId2" cstate="print"/>
          <a:srcRect l="-12604" r="62604" b="85701"/>
          <a:stretch>
            <a:fillRect/>
          </a:stretch>
        </p:blipFill>
        <p:spPr bwMode="auto">
          <a:xfrm>
            <a:off x="5219700" y="0"/>
            <a:ext cx="39243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0" y="188913"/>
            <a:ext cx="428466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158" y="214290"/>
            <a:ext cx="44291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文新魏" panose="02010800040101010101" pitchFamily="2" charset="-122"/>
                <a:cs typeface="Times New Roman" panose="02020603050405020304" pitchFamily="18" charset="0"/>
              </a:rPr>
              <a:t>长春光机所</a:t>
            </a:r>
            <a:r>
              <a:rPr lang="en-US" altLang="zh-CN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文新魏" panose="02010800040101010101" pitchFamily="2" charset="-122"/>
                <a:cs typeface="Times New Roman" panose="02020603050405020304" pitchFamily="18" charset="0"/>
              </a:rPr>
              <a:t>2011</a:t>
            </a:r>
            <a:r>
              <a:rPr lang="zh-CN" alt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华文新魏" panose="02010800040101010101" pitchFamily="2" charset="-122"/>
                <a:cs typeface="Times New Roman" panose="02020603050405020304" pitchFamily="18" charset="0"/>
              </a:rPr>
              <a:t>年度工作报告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224" y="1500174"/>
            <a:ext cx="717234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87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Arial" panose="020B0604020202020204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Arial" panose="020B0604020202020204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Arial" panose="020B0604020202020204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Arial" panose="020B0604020202020204" pitchFamily="34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DE5328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3"/>
        </a:buBlip>
        <a:defRPr kumimoji="1" sz="3200" b="1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85000"/>
        <a:buBlip>
          <a:blip r:embed="rId14"/>
        </a:buBlip>
        <a:defRPr kumimoji="1" sz="2800" b="1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kumimoji="1" sz="2400" b="1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85000"/>
        <a:buBlip>
          <a:blip r:embed="rId16"/>
        </a:buBlip>
        <a:defRPr kumimoji="1" sz="2400" b="1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66"/>
        </a:buClr>
        <a:buSzPct val="80000"/>
        <a:buFont typeface="Wingdings" panose="05000000000000000000" pitchFamily="2" charset="2"/>
        <a:buChar char="Ø"/>
        <a:defRPr kumimoji="1" sz="2400" b="1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FF66"/>
        </a:buClr>
        <a:buSzPct val="80000"/>
        <a:buFont typeface="Wingdings" panose="05000000000000000000" pitchFamily="2" charset="2"/>
        <a:buChar char="Ø"/>
        <a:defRPr kumimoji="1" sz="24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FF66"/>
        </a:buClr>
        <a:buSzPct val="80000"/>
        <a:buFont typeface="Wingdings" panose="05000000000000000000" pitchFamily="2" charset="2"/>
        <a:buChar char="Ø"/>
        <a:defRPr kumimoji="1" sz="24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FF66"/>
        </a:buClr>
        <a:buSzPct val="80000"/>
        <a:buFont typeface="Wingdings" panose="05000000000000000000" pitchFamily="2" charset="2"/>
        <a:buChar char="Ø"/>
        <a:defRPr kumimoji="1" sz="24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FF66"/>
        </a:buClr>
        <a:buSzPct val="80000"/>
        <a:buFont typeface="Wingdings" panose="05000000000000000000" pitchFamily="2" charset="2"/>
        <a:buChar char="Ø"/>
        <a:defRPr kumimoji="1" sz="24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0E2867-9F18-4B9E-816C-0512D3B856CA}" type="datetimeFigureOut">
              <a:rPr kumimoji="0" lang="zh-CN" altLang="en-US" b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0" lang="zh-CN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85B662B-F2FD-4376-A81E-DECE69544D00}" type="slidenum">
              <a:rPr kumimoji="0" lang="zh-CN" altLang="en-US" b="0">
                <a:ea typeface="宋体" panose="02010600030101010101" pitchFamily="2" charset="-122"/>
              </a:rPr>
              <a:t>‹#›</a:t>
            </a:fld>
            <a:endParaRPr kumimoji="0" lang="zh-CN" altLang="en-US" b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0E2867-9F18-4B9E-816C-0512D3B856CA}" type="datetimeFigureOut">
              <a:rPr kumimoji="0" lang="zh-CN" altLang="en-US" b="0">
                <a:solidFill>
                  <a:prstClr val="black">
                    <a:tint val="75000"/>
                  </a:prstClr>
                </a:solidFill>
              </a:rPr>
              <a:t>2019-9-12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0" lang="zh-CN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85B662B-F2FD-4376-A81E-DECE69544D00}" type="slidenum">
              <a:rPr kumimoji="0" lang="zh-CN" altLang="en-US" b="0">
                <a:ea typeface="宋体" panose="02010600030101010101" pitchFamily="2" charset="-122"/>
              </a:rPr>
              <a:t>‹#›</a:t>
            </a:fld>
            <a:endParaRPr kumimoji="0" lang="zh-CN" altLang="en-US" b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2019-9-12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 长春光机所PPT素材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2" y="12439"/>
            <a:ext cx="9144000" cy="6833121"/>
          </a:xfrm>
          <a:prstGeom prst="rect">
            <a:avLst/>
          </a:prstGeom>
        </p:spPr>
      </p:pic>
      <p:sp>
        <p:nvSpPr>
          <p:cNvPr id="33794" name="标题 1"/>
          <p:cNvSpPr txBox="1"/>
          <p:nvPr/>
        </p:nvSpPr>
        <p:spPr bwMode="auto">
          <a:xfrm>
            <a:off x="1464469" y="785813"/>
            <a:ext cx="1821656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kumimoji="0" lang="zh-CN" altLang="en-US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2000232" y="2085357"/>
            <a:ext cx="7143768" cy="18611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  <a:spcBef>
                <a:spcPts val="600"/>
              </a:spcBef>
              <a:defRPr/>
            </a:pPr>
            <a:r>
              <a:rPr kumimoji="0" lang="zh-CN" altLang="en-US" sz="40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长光所管理信息化系统</a:t>
            </a:r>
            <a:endParaRPr kumimoji="0" lang="en-US" altLang="zh-CN" sz="40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ts val="6600"/>
              </a:lnSpc>
              <a:spcBef>
                <a:spcPts val="600"/>
              </a:spcBef>
              <a:defRPr/>
            </a:pPr>
            <a:r>
              <a:rPr kumimoji="0" lang="en-US" altLang="zh-CN" sz="3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kumimoji="0" lang="zh-CN" altLang="zh-CN" sz="3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提职</a:t>
            </a:r>
            <a:r>
              <a:rPr kumimoji="0" lang="zh-CN" altLang="en-US" sz="3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系统培训</a:t>
            </a:r>
            <a:endParaRPr kumimoji="0" lang="zh-CN" altLang="en-US" sz="3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907704" y="5083698"/>
            <a:ext cx="6120680" cy="936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kumimoji="0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工程师</a:t>
            </a:r>
            <a:r>
              <a:rPr kumimoji="0" lang="en-US" altLang="zh-CN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24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陈佳</a:t>
            </a:r>
            <a:endParaRPr kumimoji="0" lang="en-US" altLang="zh-CN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kumimoji="0"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kumimoji="0"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355" y="1997075"/>
            <a:ext cx="747268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路径：功能 》人力资源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》职称评审管理  》职称评审 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2916555"/>
            <a:ext cx="8849995" cy="361823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037" y="2015356"/>
            <a:ext cx="7472680" cy="70788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提职入口分为四种：科研岗位类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跨等级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、科研岗位类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等级间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、非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科研岗位类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跨等级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、非科研岗位类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等级间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35" y="3765550"/>
            <a:ext cx="4947285" cy="281749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48690" y="1526857"/>
            <a:ext cx="7472680" cy="16300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填写申报信息：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、拟申报专业技术岗位必填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、如有带队情况，请在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带领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团队情况申报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模块中填写，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申报正高二、三、四岗必须填写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2" y="3356992"/>
            <a:ext cx="6256655" cy="361696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48690" y="2141825"/>
            <a:ext cx="7472680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个人信息由系统提供，如果有异常信息请联系人力资源处王梦迪 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3189605"/>
            <a:ext cx="8334375" cy="232537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48690" y="1911668"/>
            <a:ext cx="7472680" cy="8604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申报信息：显示申报的岗位信息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同时可以对申报岗位信息进行增加与取消 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" y="3275965"/>
            <a:ext cx="8482330" cy="150812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承担科研项目情况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835660" y="1659386"/>
            <a:ext cx="7472680" cy="2862322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历年申报的项目信息系统自动显示，终止时间明确的项目不需要重新审批。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终止时间为至今的，如本年度勾选使用，需要重新审批。</a:t>
            </a:r>
            <a:endParaRPr lang="en-US" alt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项目开发周期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不在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任大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级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小级以来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到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日之间的无效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可通过工具栏进行项目的增加、删除与排序。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注：科研项目只能申报五个，确定申报的项目请选择勾选项目前的复选框。如下图所示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4660265"/>
            <a:ext cx="8712835" cy="165417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成果转化情况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827584" y="1748423"/>
            <a:ext cx="7472680" cy="2400657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今年新增模块，同一个项目不可在承担科研项目情况与成果转化情况中重复填写。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转化时间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不在任大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级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小级以来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到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日之间的无效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可通过工具栏进行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成果转化信息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的增加、删除与排序。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成果转化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只能申报五个，确定申报的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成果转化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请选择勾选复选框。如下图所示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4824730"/>
            <a:ext cx="8740775" cy="146050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代表性论著发表情况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934720" y="2074277"/>
            <a:ext cx="7597720" cy="163121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历年申报的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论著发表情况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系统自动显示，不需要重新审批。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发表时间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不在任大级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小级以来到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日之间的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无效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论著发表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只能申报五个，确定申报的论著请选择勾选复选框。如下图所示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4117340"/>
            <a:ext cx="8712835" cy="260985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专利授权情况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835660" y="1811477"/>
            <a:ext cx="7472680" cy="2400657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历年申报的专利授权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情况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系统自动显示，不需要重新审批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专利授权时间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不在任大级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小级以来到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日之间的无效</a:t>
            </a:r>
            <a:endParaRPr lang="en-US" altLang="zh-CN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专利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填写信息：专利名称、专利号、专利类型、发明人总数、授权日期、本人排序、业绩审核人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注：专利只能申报三个，确定申报的专利请选择勾选复选框。如下图所示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4761865"/>
            <a:ext cx="8824595" cy="165227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科技奖励情况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962660" y="1956257"/>
            <a:ext cx="7472680" cy="2400657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历年申报的科技奖励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情况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系统自动显示，不需要重新审批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获奖时间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不在任大级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小级以来到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日之间的无效</a:t>
            </a:r>
            <a:endParaRPr lang="en-US" altLang="zh-CN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科技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奖励填写信息：获奖项目名称、获奖种类及等次、获奖年度、本人排序、业绩审核人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科技奖励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只能申报三个，确定申报的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科技奖励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请选择勾选复选框。如下图所示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" y="4909185"/>
            <a:ext cx="9017635" cy="138112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691640" y="1786255"/>
            <a:ext cx="5832475" cy="4591685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</a:ln>
          <a:effectLst>
            <a:outerShdw dist="53882" dir="2700000" algn="ctr" rotWithShape="0">
              <a:srgbClr val="000000">
                <a:alpha val="29999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latinLnBrk="1">
              <a:lnSpc>
                <a:spcPct val="130000"/>
              </a:lnSpc>
            </a:pPr>
            <a:endParaRPr lang="ko-KR" altLang="en-US" sz="1100">
              <a:solidFill>
                <a:srgbClr val="8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691680" y="1700810"/>
            <a:ext cx="5832177" cy="633412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latinLnBrk="1">
              <a:lnSpc>
                <a:spcPct val="110000"/>
              </a:lnSpc>
              <a:defRPr/>
            </a:pPr>
            <a:r>
              <a:rPr lang="zh-CN" altLang="en-US" sz="2400" dirty="0">
                <a:solidFill>
                  <a:srgbClr val="F7FA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培训 提 纲     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1943472" y="2403436"/>
            <a:ext cx="5328592" cy="3816423"/>
          </a:xfrm>
        </p:spPr>
        <p:txBody>
          <a:bodyPr/>
          <a:lstStyle/>
          <a:p>
            <a:pPr indent="-431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、提职流程介绍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、各类人员权限</a:t>
            </a: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三、带领</a:t>
            </a:r>
            <a:r>
              <a:rPr lang="zh-CN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情况申报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科研岗位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提职</a:t>
            </a: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五、管理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岗位提职</a:t>
            </a:r>
          </a:p>
          <a:p>
            <a:pPr indent="-431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六、职员岗位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提职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074545" y="3115310"/>
            <a:ext cx="3361690" cy="25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国内外学术任职情况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922655" y="1850847"/>
            <a:ext cx="7472680" cy="2400657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历年申报的国内外学术任职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情况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系统自动显示，不需要重新审批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任职周期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不在任大级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小级以来到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日之间的无效</a:t>
            </a:r>
            <a:endParaRPr lang="en-US" altLang="zh-CN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国内外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学术任职填写内容：任职组织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团体名称、担任职务、起始时间、截止时间、业绩审核人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国内外学术任职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只能申报三个，确定申报的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国内外学术任职</a:t>
            </a: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请选择勾选复选框。如下图所示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" y="4805680"/>
            <a:ext cx="8801100" cy="155384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突出业绩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962025" y="2146579"/>
            <a:ext cx="7472680" cy="861774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根据实际情况填写突出业绩信息</a:t>
            </a:r>
            <a:endParaRPr lang="en-US" alt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共五项，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每项限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150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字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" y="3573016"/>
            <a:ext cx="8699500" cy="241109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990" y="2378076"/>
            <a:ext cx="747268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勾选本人承诺信息，并确定申报完成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" y="3434715"/>
            <a:ext cx="6562090" cy="185737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四、科研岗位提职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835660" y="1851661"/>
            <a:ext cx="747268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展示申报信息，申请人确定无误后，提交申报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2400300"/>
            <a:ext cx="8716010" cy="434784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691640" y="1786255"/>
            <a:ext cx="5832475" cy="4591685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</a:ln>
          <a:effectLst>
            <a:outerShdw dist="53882" dir="2700000" algn="ctr" rotWithShape="0">
              <a:srgbClr val="000000">
                <a:alpha val="29999"/>
              </a:srgbClr>
            </a:outerShdw>
          </a:effectLst>
        </p:spPr>
        <p:txBody>
          <a:bodyPr wrap="none" lIns="99745" tIns="49873" rIns="99745" bIns="49873" anchor="ctr"/>
          <a:lstStyle/>
          <a:p>
            <a:pPr marL="180975" latinLnBrk="1">
              <a:lnSpc>
                <a:spcPct val="130000"/>
              </a:lnSpc>
            </a:pPr>
            <a:endParaRPr lang="ko-KR" altLang="en-US" sz="1100">
              <a:solidFill>
                <a:srgbClr val="8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691680" y="1700810"/>
            <a:ext cx="5832177" cy="633412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latinLnBrk="1">
              <a:lnSpc>
                <a:spcPct val="110000"/>
              </a:lnSpc>
              <a:defRPr/>
            </a:pPr>
            <a:r>
              <a:rPr lang="zh-CN" altLang="en-US" sz="2400" dirty="0">
                <a:solidFill>
                  <a:srgbClr val="F7FA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培训 提 纲     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1943472" y="2403436"/>
            <a:ext cx="5328592" cy="3816423"/>
          </a:xfrm>
        </p:spPr>
        <p:txBody>
          <a:bodyPr/>
          <a:lstStyle/>
          <a:p>
            <a:pPr indent="-431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、提职流程介绍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、各类人员权限</a:t>
            </a: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三、带领团队管理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科研岗位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提职</a:t>
            </a:r>
          </a:p>
          <a:p>
            <a:pPr indent="-4318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五、管理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岗位提职</a:t>
            </a:r>
          </a:p>
          <a:p>
            <a:pPr indent="-431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六、职员岗位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提职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074545" y="5698490"/>
            <a:ext cx="3361690" cy="25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五、管理岗位提职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037" y="2169244"/>
            <a:ext cx="7472680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以突出业绩描述为主，限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1500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字，请按要求格式填写。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" y="3429000"/>
            <a:ext cx="7394792" cy="18880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48989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、管理岗位提职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037" y="2015356"/>
            <a:ext cx="7472680" cy="70788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突出业绩下方也可填报其他需审核业绩，填写格式同科研模板。没有可不填。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24944"/>
            <a:ext cx="6906573" cy="3659112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、管理岗位提职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037" y="2169244"/>
            <a:ext cx="7472680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其他方面，申报与提交方式等，均与科研岗位申报相同。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 advTm="48989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六、职员岗位提职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355" y="1997075"/>
            <a:ext cx="747268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路径：功能 》人力资源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》职称评审管理  》职称评审 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2916555"/>
            <a:ext cx="8849995" cy="361823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、职员岗位提职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47420" y="1766570"/>
            <a:ext cx="7472680" cy="13220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点击提职入口直接进行申报页面。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填写申报信息：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、拟申报专业技术岗位必填。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" y="3346450"/>
            <a:ext cx="6804025" cy="342836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、提职流程介绍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1" y="3199670"/>
            <a:ext cx="8428571" cy="3397682"/>
          </a:xfrm>
          <a:prstGeom prst="rect">
            <a:avLst/>
          </a:prstGeom>
        </p:spPr>
      </p:pic>
      <p:sp>
        <p:nvSpPr>
          <p:cNvPr id="7" name="文本框 29"/>
          <p:cNvSpPr txBox="1"/>
          <p:nvPr/>
        </p:nvSpPr>
        <p:spPr>
          <a:xfrm>
            <a:off x="683568" y="1351221"/>
            <a:ext cx="7472680" cy="175432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342900" indent="-3429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全程无纸化填报，线上审批走流</a:t>
            </a:r>
            <a:endParaRPr lang="en-US" alt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报名成功以人力资源处审批通过，流程结束为准。</a:t>
            </a:r>
            <a:endParaRPr lang="en-US" alt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342900" indent="-342900" algn="l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个人填报完成提交后，请及时关注</a:t>
            </a:r>
            <a:r>
              <a:rPr lang="zh-CN" altLang="en-US" sz="280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待办事项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与</a:t>
            </a:r>
            <a:r>
              <a:rPr lang="zh-CN" altLang="en-US" sz="28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未读消息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，跟踪审批进度，有长时间未审批的节点，请电话联系审批人员。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 advTm="48989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、职员岗位提职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48690" y="2141825"/>
            <a:ext cx="7472680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个人信息由系统提供，如果有异常信息请联系人力资源处王梦迪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" y="3201670"/>
            <a:ext cx="8760460" cy="221742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、职员岗位提职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48690" y="1911668"/>
            <a:ext cx="7472680" cy="8604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申报信息：显示申报的岗位信息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同时可以对申报岗位信息进行增加与取消 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" y="3213100"/>
            <a:ext cx="8568055" cy="1162050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、职员岗位提职</a:t>
            </a:r>
            <a:r>
              <a:rPr kumimoji="0"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突出业绩</a:t>
            </a:r>
            <a:r>
              <a:rPr kumimoji="0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  <p:sp>
        <p:nvSpPr>
          <p:cNvPr id="5" name="文本框 29"/>
          <p:cNvSpPr txBox="1"/>
          <p:nvPr/>
        </p:nvSpPr>
        <p:spPr>
          <a:xfrm>
            <a:off x="935037" y="2169244"/>
            <a:ext cx="7472680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以突出业绩描述为主，限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1500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字，请按要求格式填写。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" y="3429000"/>
            <a:ext cx="7394792" cy="18880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48989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9"/>
          <p:cNvSpPr txBox="1"/>
          <p:nvPr/>
        </p:nvSpPr>
        <p:spPr>
          <a:xfrm>
            <a:off x="935037" y="2015356"/>
            <a:ext cx="7472680" cy="70788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突出业绩下方也可填报其他需审核业绩，填写格式同科研模板。没有可不填。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24944"/>
            <a:ext cx="6906573" cy="3659112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、职员岗位提职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8989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9"/>
          <p:cNvSpPr txBox="1"/>
          <p:nvPr/>
        </p:nvSpPr>
        <p:spPr>
          <a:xfrm>
            <a:off x="935037" y="2169244"/>
            <a:ext cx="7472680" cy="400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其他方面，申报与提交方式等，均与科研岗位申报相同。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、职员岗位提职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8989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708920"/>
            <a:ext cx="89297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谢谢！</a:t>
            </a:r>
            <a:endParaRPr lang="en-US" altLang="zh-CN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zh-CN" altLang="en-US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9196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二、各类人员权限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9"/>
          <p:cNvSpPr txBox="1"/>
          <p:nvPr/>
        </p:nvSpPr>
        <p:spPr>
          <a:xfrm>
            <a:off x="934936" y="1196752"/>
            <a:ext cx="7472680" cy="163121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部门负责人：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、经审核，申请人所填内容属实，且上年度考核为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合格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不合格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)_______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、审核：以上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内容不涉及本部门的国家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秘密。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29"/>
          <p:cNvSpPr txBox="1"/>
          <p:nvPr/>
        </p:nvSpPr>
        <p:spPr>
          <a:xfrm>
            <a:off x="934936" y="3356992"/>
            <a:ext cx="7472680" cy="23698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业绩审核部门：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、审核业绩时间节点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跨等级申报：任大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级时间</a:t>
            </a: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等级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间申报：任上一级别时间（小级）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~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月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日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、业绩名称、金额、角色等内容的准确性。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 advTm="48989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三、带领团队情况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9"/>
          <p:cNvSpPr txBox="1"/>
          <p:nvPr/>
        </p:nvSpPr>
        <p:spPr>
          <a:xfrm>
            <a:off x="1017905" y="1712634"/>
            <a:ext cx="7472680" cy="2092881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带领团队情况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endParaRPr lang="en-US" altLang="zh-CN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</a:t>
            </a:r>
            <a:r>
              <a:rPr lang="en-US" altLang="zh-CN" sz="2000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arp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中提交、审核：</a:t>
            </a:r>
            <a:endParaRPr lang="zh-CN" altLang="en-US" sz="2000" b="1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、申报正高二、三、四岗需要填写带队情况。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带领团队情况以提职业绩认定时间内的科研计划为准，不包括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申请人本人！</a:t>
            </a:r>
            <a:endParaRPr lang="zh-CN" altLang="en-US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 advTm="48989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三、带领团队情况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9"/>
          <p:cNvSpPr txBox="1"/>
          <p:nvPr/>
        </p:nvSpPr>
        <p:spPr>
          <a:xfrm>
            <a:off x="935355" y="1997075"/>
            <a:ext cx="747268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路径：功能 》人力资源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》职称评审管理  》带领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团队情况申报</a:t>
            </a:r>
            <a:endParaRPr 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5" y="2869565"/>
            <a:ext cx="7879080" cy="3359785"/>
          </a:xfrm>
          <a:prstGeom prst="rect">
            <a:avLst/>
          </a:prstGeom>
        </p:spPr>
      </p:pic>
    </p:spTree>
  </p:cSld>
  <p:clrMapOvr>
    <a:masterClrMapping/>
  </p:clrMapOvr>
  <p:transition spd="slow" advTm="48989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90905" y="963295"/>
            <a:ext cx="7099935" cy="5747385"/>
            <a:chOff x="1403" y="1291"/>
            <a:chExt cx="11181" cy="90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" y="1291"/>
              <a:ext cx="11181" cy="302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" y="4481"/>
              <a:ext cx="11180" cy="58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8989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4610882" cy="5294280"/>
          </a:xfrm>
          <a:prstGeom prst="rect">
            <a:avLst/>
          </a:prstGeom>
        </p:spPr>
      </p:pic>
      <p:sp>
        <p:nvSpPr>
          <p:cNvPr id="3" name="文本框 29"/>
          <p:cNvSpPr txBox="1"/>
          <p:nvPr/>
        </p:nvSpPr>
        <p:spPr>
          <a:xfrm>
            <a:off x="5868143" y="2211944"/>
            <a:ext cx="2594501" cy="2708434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操作说明：</a:t>
            </a:r>
            <a:endParaRPr lang="en-US" altLang="zh-CN" sz="2000" dirty="0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申请人</a:t>
            </a:r>
            <a:r>
              <a:rPr lang="zh-CN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带领</a:t>
            </a:r>
            <a:r>
              <a:rPr lang="zh-CN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多个团队，分属于不同的科研管理部门审核</a:t>
            </a:r>
            <a:r>
              <a:rPr lang="zh-CN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可在页面下方添加，</a:t>
            </a:r>
            <a:r>
              <a:rPr lang="zh-CN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系统将自动汇总加和成员总数，成员不得重复添加</a:t>
            </a:r>
            <a:endParaRPr lang="zh-CN" altLang="en-US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496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20559"/>
            <a:ext cx="67687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三、带领团队情况</a:t>
            </a:r>
            <a:endParaRPr kumimoji="0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9"/>
          <p:cNvSpPr txBox="1"/>
          <p:nvPr/>
        </p:nvSpPr>
        <p:spPr>
          <a:xfrm>
            <a:off x="989965" y="2135504"/>
            <a:ext cx="7472680" cy="28613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填写注意：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带领团队情况以提职业绩认定时间内的科研计划为准，不包括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申请人本人。</a:t>
            </a:r>
            <a:endParaRPr lang="zh-CN" altLang="en-US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、退休返聘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：姓名与姓名请以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隔开，例如张三、李四。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劳务派遣：姓名与姓名请以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隔开，例如张三、李四。</a:t>
            </a:r>
            <a:endParaRPr lang="zh-CN" altLang="en-US" sz="2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在备注中标注团队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人员在科研计划中的年份，便于科研管理人员审核</a:t>
            </a:r>
          </a:p>
        </p:txBody>
      </p:sp>
    </p:spTree>
  </p:cSld>
  <p:clrMapOvr>
    <a:masterClrMapping/>
  </p:clrMapOvr>
  <p:transition spd="slow" advTm="48989">
    <p:split orient="vert"/>
  </p:transition>
</p:sld>
</file>

<file path=ppt/theme/theme1.xml><?xml version="1.0" encoding="utf-8"?>
<a:theme xmlns:a="http://schemas.openxmlformats.org/drawingml/2006/main" name="12_Glob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Glob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mpd="sng">
          <a:solidFill>
            <a:srgbClr val="4A7EBB"/>
          </a:solidFill>
          <a:miter lim="800000"/>
        </a:ln>
        <a:effectLst>
          <a:outerShdw dist="20000" dir="5400000" algn="ctr" rotWithShape="0">
            <a:srgbClr val="000000">
              <a:alpha val="37000"/>
            </a:srgbClr>
          </a:outerShdw>
        </a:effectLst>
      </a:spPr>
      <a:bodyPr rot="10800000" vert="eaVert" wrap="none" lIns="93663" tIns="46038" rIns="93663" bIns="46038" anchor="ctr"/>
      <a:lstStyle>
        <a:defPPr algn="ctr" defTabSz="927100">
          <a:defRPr sz="9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mpd="sng">
          <a:solidFill>
            <a:srgbClr val="4A7EBB"/>
          </a:solidFill>
          <a:miter lim="800000"/>
        </a:ln>
        <a:effectLst>
          <a:outerShdw dist="20000" dir="5400000" algn="ctr" rotWithShape="0">
            <a:srgbClr val="000000">
              <a:alpha val="37000"/>
            </a:srgbClr>
          </a:outerShdw>
        </a:effectLst>
      </a:spPr>
      <a:bodyPr rot="10800000" vert="eaVert" wrap="none" lIns="93663" tIns="46038" rIns="93663" bIns="46038" anchor="ctr"/>
      <a:lstStyle>
        <a:defPPr algn="ctr" defTabSz="927100">
          <a:defRPr sz="9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1418</Words>
  <Application>Microsoft Office PowerPoint</Application>
  <PresentationFormat>全屏显示(4:3)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Gulim</vt:lpstr>
      <vt:lpstr>黑体</vt:lpstr>
      <vt:lpstr>华文行楷</vt:lpstr>
      <vt:lpstr>华文楷体</vt:lpstr>
      <vt:lpstr>华文新魏</vt:lpstr>
      <vt:lpstr>华文中宋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12_Global</vt:lpstr>
      <vt:lpstr>自定义设计方案</vt:lpstr>
      <vt:lpstr>1_自定义设计方案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宣明</Manager>
  <Company>中国科学院长春光学精密机械与物理研究所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信息系统建设</dc:title>
  <dc:subject>所情介绍</dc:subject>
  <dc:creator>周影</dc:creator>
  <cp:lastModifiedBy>NTKO</cp:lastModifiedBy>
  <cp:revision>3739</cp:revision>
  <cp:lastPrinted>2012-03-28T03:09:00Z</cp:lastPrinted>
  <dcterms:created xsi:type="dcterms:W3CDTF">2000-03-22T02:47:00Z</dcterms:created>
  <dcterms:modified xsi:type="dcterms:W3CDTF">2019-09-12T01:46:10Z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