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sldIdLst>
    <p:sldId id="295" r:id="rId5"/>
    <p:sldId id="298" r:id="rId6"/>
    <p:sldId id="333" r:id="rId7"/>
    <p:sldId id="337" r:id="rId8"/>
    <p:sldId id="334" r:id="rId9"/>
    <p:sldId id="338" r:id="rId10"/>
    <p:sldId id="303" r:id="rId11"/>
    <p:sldId id="305" r:id="rId12"/>
    <p:sldId id="306" r:id="rId13"/>
    <p:sldId id="307" r:id="rId14"/>
    <p:sldId id="308" r:id="rId15"/>
    <p:sldId id="310" r:id="rId16"/>
    <p:sldId id="336" r:id="rId17"/>
    <p:sldId id="311" r:id="rId18"/>
    <p:sldId id="313" r:id="rId19"/>
    <p:sldId id="312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76" r:id="rId33"/>
    <p:sldId id="335" r:id="rId34"/>
    <p:sldId id="327" r:id="rId35"/>
    <p:sldId id="328" r:id="rId36"/>
    <p:sldId id="329" r:id="rId37"/>
    <p:sldId id="330" r:id="rId38"/>
    <p:sldId id="331" r:id="rId39"/>
    <p:sldId id="332" r:id="rId40"/>
    <p:sldId id="372" r:id="rId41"/>
    <p:sldId id="373" r:id="rId42"/>
    <p:sldId id="371" r:id="rId43"/>
    <p:sldId id="302" r:id="rId44"/>
  </p:sldIdLst>
  <p:sldSz cx="9144000" cy="5145405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1617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7" Type="http://schemas.openxmlformats.org/officeDocument/2006/relationships/tableStyles" Target="tableStyles.xml"/><Relationship Id="rId46" Type="http://schemas.openxmlformats.org/officeDocument/2006/relationships/viewProps" Target="viewProps.xml"/><Relationship Id="rId45" Type="http://schemas.openxmlformats.org/officeDocument/2006/relationships/presProps" Target="presProps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0" Type="http://schemas.openxmlformats.org/officeDocument/2006/relationships/slide" Target="slides/slide36.xml"/><Relationship Id="rId4" Type="http://schemas.openxmlformats.org/officeDocument/2006/relationships/slideMaster" Target="slideMasters/slideMaster3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 r="-70"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331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371600" y="2916238"/>
            <a:ext cx="6400800" cy="13144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457200" y="4686300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3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3124200" y="4686300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4" name="灯片编号占位符 2053"/>
          <p:cNvSpPr>
            <a:spLocks noGrp="1"/>
          </p:cNvSpPr>
          <p:nvPr>
            <p:ph type="sldNum" sz="quarter" idx="4"/>
          </p:nvPr>
        </p:nvSpPr>
        <p:spPr>
          <a:xfrm>
            <a:off x="6553200" y="4686300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94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52930" cy="43894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2084"/>
            <a:ext cx="6858000" cy="179136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529"/>
            <a:ext cx="6858000" cy="124228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778"/>
            <a:ext cx="7886700" cy="2140345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3372"/>
            <a:ext cx="7886700" cy="112555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2504" cy="33972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0"/>
            <a:ext cx="4032504" cy="33972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945"/>
            <a:ext cx="7886700" cy="99454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323"/>
            <a:ext cx="3655181" cy="618163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775"/>
            <a:ext cx="3655181" cy="26441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323"/>
            <a:ext cx="3673182" cy="618163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775"/>
            <a:ext cx="3673182" cy="26441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3027"/>
            <a:ext cx="2949178" cy="120059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843"/>
            <a:ext cx="4629150" cy="365657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622"/>
            <a:ext cx="2949178" cy="285975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3027"/>
            <a:ext cx="3124012" cy="120059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3028"/>
            <a:ext cx="4629150" cy="405438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622"/>
            <a:ext cx="3124012" cy="2859750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910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52930" cy="43910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 r="-70"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331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371600" y="2916238"/>
            <a:ext cx="6400800" cy="13144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457200" y="4686300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3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3124200" y="4686300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4" name="灯片编号占位符 2053"/>
          <p:cNvSpPr>
            <a:spLocks noGrp="1"/>
          </p:cNvSpPr>
          <p:nvPr>
            <p:ph type="sldNum" sz="quarter" idx="4"/>
          </p:nvPr>
        </p:nvSpPr>
        <p:spPr>
          <a:xfrm>
            <a:off x="6553200" y="4686300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778"/>
            <a:ext cx="7886700" cy="2140345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3372"/>
            <a:ext cx="7886700" cy="112555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2504" cy="33956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0"/>
            <a:ext cx="4032504" cy="33956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945"/>
            <a:ext cx="7886700" cy="99454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323"/>
            <a:ext cx="3655181" cy="618163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775"/>
            <a:ext cx="3655181" cy="26441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323"/>
            <a:ext cx="3673182" cy="618163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775"/>
            <a:ext cx="3673182" cy="26441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778"/>
            <a:ext cx="7886700" cy="2140345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3372"/>
            <a:ext cx="7886700" cy="112555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3027"/>
            <a:ext cx="2949178" cy="120059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843"/>
            <a:ext cx="4629150" cy="365657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622"/>
            <a:ext cx="2949178" cy="285975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3027"/>
            <a:ext cx="3124012" cy="120059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3028"/>
            <a:ext cx="4629150" cy="405438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622"/>
            <a:ext cx="3124012" cy="2859750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94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52930" cy="43894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2504" cy="33956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0"/>
            <a:ext cx="4032504" cy="33956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945"/>
            <a:ext cx="7886700" cy="99454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323"/>
            <a:ext cx="3655181" cy="618163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775"/>
            <a:ext cx="3655181" cy="26441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323"/>
            <a:ext cx="3673182" cy="618163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775"/>
            <a:ext cx="3673182" cy="26441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3027"/>
            <a:ext cx="2949178" cy="120059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843"/>
            <a:ext cx="4629150" cy="365657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622"/>
            <a:ext cx="2949178" cy="285975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3027"/>
            <a:ext cx="3124012" cy="120059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3028"/>
            <a:ext cx="4629150" cy="405438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622"/>
            <a:ext cx="3124012" cy="2859750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图片 1025" descr="1"/>
          <p:cNvPicPr>
            <a:picLocks noChangeAspect="1"/>
          </p:cNvPicPr>
          <p:nvPr/>
        </p:nvPicPr>
        <p:blipFill>
          <a:blip r:embed="rId12">
            <a:lum bright="70001" contrast="-70000"/>
          </a:blip>
          <a:stretch>
            <a:fillRect/>
          </a:stretch>
        </p:blipFill>
        <p:spPr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标题 1026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8" name="文本占位符 1027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56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9" name="日期占位符 1028"/>
          <p:cNvSpPr>
            <a:spLocks noGrp="1"/>
          </p:cNvSpPr>
          <p:nvPr>
            <p:ph type="dt" sz="half" idx="2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页脚占位符 1029"/>
          <p:cNvSpPr>
            <a:spLocks noGrp="1"/>
          </p:cNvSpPr>
          <p:nvPr>
            <p:ph type="ftr" sz="quarter" idx="3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1" name="灯片编号占位符 1030"/>
          <p:cNvSpPr>
            <a:spLocks noGrp="1"/>
          </p:cNvSpPr>
          <p:nvPr>
            <p:ph type="sldNum" sz="quarter" idx="4"/>
          </p:nvPr>
        </p:nvSpPr>
        <p:spPr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075" name="文本占位符 3074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72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076" name="日期占位符 3075"/>
          <p:cNvSpPr>
            <a:spLocks noGrp="1"/>
          </p:cNvSpPr>
          <p:nvPr>
            <p:ph type="dt" sz="half" idx="2"/>
          </p:nvPr>
        </p:nvSpPr>
        <p:spPr>
          <a:xfrm>
            <a:off x="457200" y="4686300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077" name="页脚占位符 3076"/>
          <p:cNvSpPr>
            <a:spLocks noGrp="1"/>
          </p:cNvSpPr>
          <p:nvPr>
            <p:ph type="ftr" sz="quarter" idx="3"/>
          </p:nvPr>
        </p:nvSpPr>
        <p:spPr>
          <a:xfrm>
            <a:off x="3124200" y="4686300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078" name="灯片编号占位符 3077"/>
          <p:cNvSpPr>
            <a:spLocks noGrp="1"/>
          </p:cNvSpPr>
          <p:nvPr>
            <p:ph type="sldNum" sz="quarter" idx="4"/>
          </p:nvPr>
        </p:nvSpPr>
        <p:spPr>
          <a:xfrm>
            <a:off x="6553200" y="4686300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图片 1025" descr="1"/>
          <p:cNvPicPr>
            <a:picLocks noChangeAspect="1"/>
          </p:cNvPicPr>
          <p:nvPr/>
        </p:nvPicPr>
        <p:blipFill>
          <a:blip r:embed="rId12">
            <a:lum bright="70001" contrast="-70000"/>
          </a:blip>
          <a:stretch>
            <a:fillRect/>
          </a:stretch>
        </p:blipFill>
        <p:spPr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标题 1026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8" name="文本占位符 1027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56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9" name="日期占位符 1028"/>
          <p:cNvSpPr>
            <a:spLocks noGrp="1"/>
          </p:cNvSpPr>
          <p:nvPr>
            <p:ph type="dt" sz="half" idx="2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页脚占位符 1029"/>
          <p:cNvSpPr>
            <a:spLocks noGrp="1"/>
          </p:cNvSpPr>
          <p:nvPr>
            <p:ph type="ftr" sz="quarter" idx="3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1" name="灯片编号占位符 1030"/>
          <p:cNvSpPr>
            <a:spLocks noGrp="1"/>
          </p:cNvSpPr>
          <p:nvPr>
            <p:ph type="sldNum" sz="quarter" idx="4"/>
          </p:nvPr>
        </p:nvSpPr>
        <p:spPr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10515" y="2251710"/>
            <a:ext cx="5926455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 </a:t>
            </a:r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  工  会  会  员  登  记  表  》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  <a:p>
            <a:pPr algn="l"/>
            <a:r>
              <a:rPr lang="zh-CN" altLang="en-US" sz="3200" b="1" spc="-20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Tx/>
                <a:sym typeface="+mn-ea"/>
              </a:rPr>
              <a:t>《会员所在单位基本信息登记表》</a:t>
            </a:r>
            <a:endParaRPr lang="zh-CN" altLang="en-US" sz="3200" b="1" spc="-20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Tx/>
              <a:latin typeface="微软雅黑" panose="020B0503020204020204" pitchFamily="2" charset="-122"/>
              <a:ea typeface="微软雅黑" panose="020B0503020204020204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339715" y="3636010"/>
            <a:ext cx="3450590" cy="1076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None/>
            </a:pPr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填   表  说  明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  <a:p>
            <a:pPr algn="l">
              <a:buNone/>
            </a:pPr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填表注意事项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</p:spTree>
  </p:cSld>
  <p:clrMapOvr>
    <a:masterClrMapping/>
  </p:clrMapOvr>
  <p:transition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《工会会员登记表》填表说明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3264535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有效证件类别：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581150" y="1773555"/>
            <a:ext cx="7105650" cy="26022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>
              <a:lnSpc>
                <a:spcPct val="17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在下拉菜单中选择该会员的有效证件类别。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70000"/>
              </a:lnSpc>
              <a:buFont typeface="Wingdings" panose="05000000000000000000" charset="0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1、身份证  2、户口簿  3、护照  4、士兵证  5、军官证  6、武警身份证  7、港澳台通行证  8、边民出入境通行证  9、其他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《工会会员登记表》填表说明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6679565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证件号码：</a:t>
            </a:r>
            <a:r>
              <a:rPr lang="zh-CN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当有效证件类别为</a:t>
            </a:r>
            <a:r>
              <a:rPr lang="zh-CN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身份证时</a:t>
            </a:r>
            <a:endParaRPr lang="zh-CN" alt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581150" y="1773555"/>
            <a:ext cx="7105650" cy="26384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>
              <a:lnSpc>
                <a:spcPct val="17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手工填写15位或18位身份证号码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如包含字母请用大写的</a:t>
            </a:r>
            <a:r>
              <a:rPr lang="en-US" altLang="zh-CN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埃克斯</a:t>
            </a:r>
            <a:r>
              <a:rPr lang="en-US" altLang="zh-CN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”--</a:t>
            </a:r>
            <a:r>
              <a:rPr lang="en-US" altLang="zh-CN" sz="3600" b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endParaRPr lang="en-US" altLang="zh-CN" sz="3600" b="1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85750" indent="-285750">
              <a:lnSpc>
                <a:spcPct val="17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身份证号理论上讲是没有重复的，如果遇到身份证经过仔细验证依然重复的，请当事人立刻报警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《工会会员登记表》填表说明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7989570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证件号码：</a:t>
            </a:r>
            <a:r>
              <a:rPr lang="zh-CN" altLang="en-US" sz="2800" b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请务必认真仔细对照身份证填写</a:t>
            </a:r>
            <a:endParaRPr lang="zh-CN" altLang="en-US" sz="2800" b="1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581150" y="1726565"/>
            <a:ext cx="7105650" cy="26022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>
              <a:lnSpc>
                <a:spcPct val="17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可以填写15位身份证号码用于采集信息，但由于</a:t>
            </a:r>
            <a:r>
              <a:rPr lang="en-US" altLang="zh-CN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15</a:t>
            </a: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位身份证已经作废，故无法享受工会提供的任何实名制服务。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85750" indent="-285750">
              <a:lnSpc>
                <a:spcPct val="17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身份证中包含的字母仅有一个，为</a:t>
            </a:r>
            <a:r>
              <a:rPr lang="en-US" altLang="zh-CN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5" name="图片 4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905" y="34290"/>
            <a:ext cx="9147810" cy="507619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《工会会员登记表》填表说明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2530"/>
            <a:ext cx="7989570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证件号码：</a:t>
            </a:r>
            <a:r>
              <a:rPr lang="zh-CN" altLang="en-US" sz="2800" b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请务必认真仔细对照身份证填写</a:t>
            </a:r>
            <a:endParaRPr lang="zh-CN" altLang="en-US" sz="2800" b="1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7" name="表格 6"/>
          <p:cNvGraphicFramePr/>
          <p:nvPr/>
        </p:nvGraphicFramePr>
        <p:xfrm>
          <a:off x="2190115" y="1933575"/>
          <a:ext cx="4523105" cy="287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3105"/>
              </a:tblGrid>
              <a:tr h="55308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证件号码</a:t>
                      </a:r>
                      <a:endParaRPr lang="zh-CN" altLang="en-US" sz="280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 anchorCtr="0"/>
                </a:tc>
              </a:tr>
              <a:tr h="5607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2.20104E+17</a:t>
                      </a:r>
                      <a:endParaRPr lang="zh-CN" altLang="en-US" sz="280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5607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22010</a:t>
                      </a:r>
                      <a:r>
                        <a:rPr lang="en-US" sz="240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I</a:t>
                      </a:r>
                      <a:r>
                        <a:rPr lang="en-US" sz="240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</a:t>
                      </a:r>
                      <a:r>
                        <a:rPr lang="en-US" sz="360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o</a:t>
                      </a:r>
                      <a:r>
                        <a:rPr lang="en-US" sz="240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17</a:t>
                      </a:r>
                      <a:r>
                        <a:rPr lang="en-US" sz="360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o</a:t>
                      </a:r>
                      <a:r>
                        <a:rPr lang="en-US" sz="240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8</a:t>
                      </a:r>
                      <a:r>
                        <a:rPr lang="en-US" sz="240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I</a:t>
                      </a:r>
                      <a:r>
                        <a:rPr lang="en-US" sz="240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72306</a:t>
                      </a:r>
                      <a:endParaRPr lang="en-US" sz="240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anchor="ctr" anchorCtr="0"/>
                </a:tc>
              </a:tr>
              <a:tr h="5607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22010119990102678</a:t>
                      </a:r>
                      <a:r>
                        <a:rPr lang="en-US" altLang="zh-CN" sz="240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*</a:t>
                      </a:r>
                      <a:endParaRPr lang="en-US" altLang="zh-CN" sz="240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anchor="ctr" anchorCtr="0"/>
                </a:tc>
              </a:tr>
              <a:tr h="5607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22010119990102678</a:t>
                      </a:r>
                      <a:r>
                        <a:rPr lang="en-US" altLang="zh-CN" sz="240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微软雅黑" panose="020B0503020204020204" pitchFamily="2" charset="-122"/>
                          <a:ea typeface="微软雅黑" panose="020B0503020204020204" pitchFamily="2" charset="-122"/>
                          <a:cs typeface="宋体" panose="02010600030101010101" pitchFamily="2" charset="-122"/>
                          <a:sym typeface="+mn-ea"/>
                        </a:rPr>
                        <a:t>X</a:t>
                      </a:r>
                      <a:endParaRPr lang="en-US" altLang="zh-CN" sz="240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微软雅黑" panose="020B0503020204020204" pitchFamily="2" charset="-122"/>
                        <a:ea typeface="微软雅黑" panose="020B0503020204020204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anchor="ctr" anchorCtr="0"/>
                </a:tc>
              </a:tr>
            </a:tbl>
          </a:graphicData>
        </a:graphic>
      </p:graphicFrame>
      <p:sp>
        <p:nvSpPr>
          <p:cNvPr id="5" name="椭圆 4"/>
          <p:cNvSpPr/>
          <p:nvPr/>
        </p:nvSpPr>
        <p:spPr>
          <a:xfrm rot="20700000">
            <a:off x="6460490" y="3422015"/>
            <a:ext cx="1440180" cy="1440180"/>
          </a:xfrm>
          <a:prstGeom prst="ellipse">
            <a:avLst/>
          </a:prstGeom>
          <a:noFill/>
          <a:ln w="9842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9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cs typeface="宋体" panose="02010600030101010101" pitchFamily="2" charset="-122"/>
                <a:sym typeface="+mn-ea"/>
              </a:rPr>
              <a:t>X</a:t>
            </a:r>
            <a:endParaRPr lang="en-US" altLang="zh-CN" sz="960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2" charset="-122"/>
              <a:ea typeface="微软雅黑" panose="020B0503020204020204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《工会会员登记表》填表说明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6490335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证件有效期限起始（截至）日期：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581150" y="1773555"/>
            <a:ext cx="7105650" cy="9772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>
              <a:lnSpc>
                <a:spcPct val="12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填写身份证的有效期起始（截至）时间，日期填写格式只能输入8位数字 不能输入汉字或字符。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4" name="表格 3"/>
          <p:cNvGraphicFramePr/>
          <p:nvPr/>
        </p:nvGraphicFramePr>
        <p:xfrm>
          <a:off x="1765935" y="2750820"/>
          <a:ext cx="5612130" cy="1093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6065"/>
                <a:gridCol w="2806065"/>
              </a:tblGrid>
              <a:tr h="5486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证件有效期起始日期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证件有效期截至日期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6089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19270801</a:t>
                      </a:r>
                      <a:endParaRPr lang="en-US" altLang="zh-CN" sz="3200" b="1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20170801</a:t>
                      </a:r>
                      <a:endParaRPr lang="en-US" altLang="zh-CN" sz="3200" b="1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/>
          <p:nvPr/>
        </p:nvGraphicFramePr>
        <p:xfrm>
          <a:off x="1765935" y="4074160"/>
          <a:ext cx="5612130" cy="580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6065"/>
                <a:gridCol w="2806065"/>
              </a:tblGrid>
              <a:tr h="5803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YYYYMMDD</a:t>
                      </a:r>
                      <a:endParaRPr lang="en-US" altLang="zh-CN" sz="2400" b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年年年年月月日日</a:t>
                      </a:r>
                      <a:endParaRPr lang="zh-CN" altLang="en-US" sz="24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《工会会员登记表》填表说明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6490335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证件有效期限起始（截至）日期：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581150" y="1773555"/>
            <a:ext cx="7105650" cy="14204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>
              <a:lnSpc>
                <a:spcPct val="12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如果是新版身份证，长期有效的话，请填写20991231。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85750" indent="-285750">
              <a:lnSpc>
                <a:spcPct val="120000"/>
              </a:lnSpc>
              <a:buFont typeface="Wingdings" panose="05000000000000000000" charset="0"/>
              <a:buChar char=""/>
            </a:pP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4" name="表格 3"/>
          <p:cNvGraphicFramePr/>
          <p:nvPr/>
        </p:nvGraphicFramePr>
        <p:xfrm>
          <a:off x="1765935" y="2750820"/>
          <a:ext cx="5612130" cy="1093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6065"/>
                <a:gridCol w="2806065"/>
              </a:tblGrid>
              <a:tr h="5486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新版身份证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证件有效期截至日期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6089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长期</a:t>
                      </a:r>
                      <a:endParaRPr lang="zh-CN" altLang="en-US" sz="3200" b="1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20991231</a:t>
                      </a:r>
                      <a:endParaRPr lang="en-US" altLang="zh-CN" sz="3200" b="1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/>
          <p:nvPr/>
        </p:nvGraphicFramePr>
        <p:xfrm>
          <a:off x="1765935" y="4074160"/>
          <a:ext cx="5612130" cy="580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6065"/>
                <a:gridCol w="2806065"/>
              </a:tblGrid>
              <a:tr h="580390"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本世纪的最后一天</a:t>
                      </a:r>
                      <a:endParaRPr lang="zh-CN" altLang="en-US" sz="2400" b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《工会会员登记表》填表说明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6490335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证件有效期限起始（截至）日期：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表格 3"/>
          <p:cNvGraphicFramePr/>
          <p:nvPr/>
        </p:nvGraphicFramePr>
        <p:xfrm>
          <a:off x="1769110" y="2284095"/>
          <a:ext cx="5605780" cy="1993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2890"/>
                <a:gridCol w="2802890"/>
              </a:tblGrid>
              <a:tr h="4394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证件有效期起始日期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证件有效期截至日期</a:t>
                      </a:r>
                      <a:endParaRPr lang="zh-CN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</a:tr>
              <a:tr h="5181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FF0000"/>
                          </a:solidFill>
                          <a:effectLst/>
                        </a:rPr>
                        <a:t>1927</a:t>
                      </a:r>
                      <a:r>
                        <a:rPr lang="zh-CN" altLang="en-US" sz="2800" b="1">
                          <a:solidFill>
                            <a:srgbClr val="FF0000"/>
                          </a:solidFill>
                          <a:effectLst/>
                        </a:rPr>
                        <a:t>年</a:t>
                      </a:r>
                      <a:r>
                        <a:rPr lang="en-US" altLang="zh-CN" sz="2800" b="1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r>
                        <a:rPr lang="zh-CN" altLang="en-US" sz="2800" b="1">
                          <a:solidFill>
                            <a:srgbClr val="FF0000"/>
                          </a:solidFill>
                          <a:effectLst/>
                        </a:rPr>
                        <a:t>月</a:t>
                      </a:r>
                      <a:r>
                        <a:rPr lang="en-US" altLang="zh-CN" sz="2800" b="1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zh-CN" altLang="en-US" sz="2800" b="1">
                          <a:solidFill>
                            <a:srgbClr val="FF0000"/>
                          </a:solidFill>
                          <a:effectLst/>
                        </a:rPr>
                        <a:t>日</a:t>
                      </a:r>
                      <a:endParaRPr lang="zh-CN" altLang="en-US" sz="2800" b="1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FF0000"/>
                          </a:solidFill>
                          <a:effectLst/>
                        </a:rPr>
                        <a:t>2017/08/01</a:t>
                      </a:r>
                      <a:endParaRPr lang="en-US" altLang="zh-CN" sz="2800" b="1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</a:tr>
              <a:tr h="5181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FF0000"/>
                          </a:solidFill>
                          <a:effectLst/>
                          <a:sym typeface="+mn-ea"/>
                        </a:rPr>
                        <a:t>1927-08-01</a:t>
                      </a:r>
                      <a:endParaRPr lang="en-US" altLang="zh-CN" sz="2800" b="1">
                        <a:solidFill>
                          <a:srgbClr val="FF0000"/>
                        </a:solidFill>
                        <a:effectLst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FF0000"/>
                          </a:solidFill>
                          <a:effectLst/>
                          <a:sym typeface="+mn-ea"/>
                        </a:rPr>
                        <a:t>2017.8.1</a:t>
                      </a:r>
                      <a:endParaRPr lang="en-US" altLang="zh-CN" sz="2800" b="1">
                        <a:solidFill>
                          <a:srgbClr val="FF0000"/>
                        </a:solidFill>
                        <a:effectLst/>
                        <a:sym typeface="+mn-ea"/>
                      </a:endParaRPr>
                    </a:p>
                  </a:txBody>
                  <a:tcPr/>
                </a:tc>
              </a:tr>
              <a:tr h="5181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 b="1">
                          <a:solidFill>
                            <a:srgbClr val="FF0000"/>
                          </a:solidFill>
                          <a:effectLst/>
                          <a:sym typeface="+mn-ea"/>
                        </a:rPr>
                        <a:t>192781</a:t>
                      </a:r>
                      <a:endParaRPr lang="en-US" altLang="zh-CN" sz="2800" b="1">
                        <a:solidFill>
                          <a:srgbClr val="FF0000"/>
                        </a:solidFill>
                        <a:effectLst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800" b="1">
                          <a:solidFill>
                            <a:srgbClr val="FF0000"/>
                          </a:solidFill>
                          <a:effectLst/>
                        </a:rPr>
                        <a:t>长期</a:t>
                      </a:r>
                      <a:endParaRPr lang="zh-CN" altLang="en-US" sz="2800" b="1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椭圆 5"/>
          <p:cNvSpPr/>
          <p:nvPr/>
        </p:nvSpPr>
        <p:spPr>
          <a:xfrm rot="20700000">
            <a:off x="7109460" y="3077210"/>
            <a:ext cx="1440180" cy="1440180"/>
          </a:xfrm>
          <a:prstGeom prst="ellipse">
            <a:avLst/>
          </a:prstGeom>
          <a:noFill/>
          <a:ln w="9842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9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cs typeface="宋体" panose="02010600030101010101" pitchFamily="2" charset="-122"/>
                <a:sym typeface="+mn-ea"/>
              </a:rPr>
              <a:t>X</a:t>
            </a:r>
            <a:endParaRPr lang="en-US" altLang="zh-CN" sz="960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2" charset="-122"/>
              <a:ea typeface="微软雅黑" panose="020B0503020204020204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《工会会员登记表》填表说明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3264535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发证机关代码：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581150" y="1773555"/>
            <a:ext cx="7105650" cy="19742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>
              <a:lnSpc>
                <a:spcPct val="17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手工填写4位发证机关代码。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85750" indent="-285750">
              <a:lnSpc>
                <a:spcPct val="17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请参照附件“发证机关所在地区代码表.pdf”准确填写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《工会会员登记表》填表说明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3264535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移动电话：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581150" y="1773555"/>
            <a:ext cx="7105650" cy="19005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>
              <a:lnSpc>
                <a:spcPct val="32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要求必须填写11位手机号码。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85750" indent="-285750">
              <a:lnSpc>
                <a:spcPct val="17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要求真实准确，用于接收会员活动短信通知等。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7" name="文本占位符 6146"/>
          <p:cNvSpPr>
            <a:spLocks noGrp="1"/>
          </p:cNvSpPr>
          <p:nvPr>
            <p:ph type="body" idx="1"/>
          </p:nvPr>
        </p:nvSpPr>
        <p:spPr>
          <a:xfrm>
            <a:off x="457200" y="875030"/>
            <a:ext cx="8229600" cy="3395663"/>
          </a:xfrm>
        </p:spPr>
        <p:txBody>
          <a:bodyPr/>
          <a:p>
            <a:pPr marL="0" algn="l"/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《工会会员登记表》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indent="0" algn="r">
              <a:buNone/>
            </a:pPr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填表说明及</a:t>
            </a:r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应该注意的事项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marL="0" indent="0" algn="l">
              <a:buNone/>
            </a:pP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pPr marL="0" algn="l"/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《</a:t>
            </a:r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工会会员所在单位基本信息登记表</a:t>
            </a:r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》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indent="0" algn="r">
              <a:buNone/>
            </a:pPr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填表说明</a:t>
            </a:r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及应该注意的事项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  <a:p>
            <a:endParaRPr lang="zh-CN" altLang="en-US"/>
          </a:p>
        </p:txBody>
      </p:sp>
    </p:spTree>
  </p:cSld>
  <p:clrMapOvr>
    <a:masterClrMapping/>
  </p:clrMapOvr>
  <p:transition>
    <p:pu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《工会会员登记表》填表说明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3264535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学历：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581150" y="1773555"/>
            <a:ext cx="7105650" cy="26022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>
              <a:lnSpc>
                <a:spcPct val="17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在下拉菜单中选择该会员的最高学历。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70000"/>
              </a:lnSpc>
              <a:buFont typeface="Wingdings" panose="05000000000000000000" charset="0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10、研究生  20、大学本科  30、大学专科和专科学校  40、中专毕业  60、高中  70、初中  80、小学  90、其他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《工会会员登记表》填表说明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3264535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民族：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680845" y="2171700"/>
            <a:ext cx="7105650" cy="19742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>
              <a:lnSpc>
                <a:spcPct val="17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在下拉菜单中选择该会员的民族信息。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70000"/>
              </a:lnSpc>
              <a:buFont typeface="Wingdings" panose="05000000000000000000" charset="0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1、汉族  2、蒙古族  3、回族  4、藏族  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70000"/>
              </a:lnSpc>
              <a:buFont typeface="Wingdings" panose="05000000000000000000" charset="0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5、维吾尔族  6、苗族  7、其他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《工会会员登记表》填表说明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3264535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户籍类型：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581150" y="1980565"/>
            <a:ext cx="7105650" cy="17894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>
              <a:lnSpc>
                <a:spcPct val="17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在下拉菜单中选择该会员的户籍类型。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290000"/>
              </a:lnSpc>
              <a:buFont typeface="Wingdings" panose="05000000000000000000" charset="0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1、农业户口  2、非农业户口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pu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《工会会员登记表》填表说明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3264535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婚姻状况：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581150" y="1773555"/>
            <a:ext cx="7105650" cy="22701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>
              <a:lnSpc>
                <a:spcPct val="25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在下拉菜单中选择该会员的婚姻状况。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70000"/>
              </a:lnSpc>
              <a:buFont typeface="Wingdings" panose="05000000000000000000" charset="0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10、未婚  20、已婚  30、丧偶  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70000"/>
              </a:lnSpc>
              <a:buFont typeface="Wingdings" panose="05000000000000000000" charset="0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40、离婚  90、未说明的婚姻状况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pu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《工会会员登记表》填表说明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3264535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就业状况：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581150" y="1773555"/>
            <a:ext cx="7105650" cy="28975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>
              <a:lnSpc>
                <a:spcPct val="25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在下拉菜单中选择该会员的就业状况。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70000"/>
              </a:lnSpc>
              <a:buFont typeface="Wingdings" panose="05000000000000000000" charset="0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1、在岗  2、待（下）岗  3、失业  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70000"/>
              </a:lnSpc>
              <a:buFont typeface="Wingdings" panose="05000000000000000000" charset="0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4、退休  5、离休  6、退职  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70000"/>
              </a:lnSpc>
              <a:buFont typeface="Wingdings" panose="05000000000000000000" charset="0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7、退养（内退） 8、病休  9、其他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pu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《工会会员登记表》填表说明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3264535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技术等级：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581150" y="1773555"/>
            <a:ext cx="7105650" cy="28968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>
              <a:lnSpc>
                <a:spcPct val="19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在选项中选择该会员的技术等级。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90000"/>
              </a:lnSpc>
              <a:buFont typeface="Wingdings" panose="05000000000000000000" charset="0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1、职业资格一级（高级技师)  2、职业资格二级（技师)  3、职业资格三级（高级)  4、职业资格四级（中级）  5、职业资格五级（初级)  6、无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pu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《工会会员登记表》填表说明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3264535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国籍：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581150" y="1773555"/>
            <a:ext cx="7105650" cy="28968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>
              <a:lnSpc>
                <a:spcPct val="19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在下拉菜单中选择该会员的国籍信息。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90000"/>
              </a:lnSpc>
              <a:buFont typeface="Wingdings" panose="05000000000000000000" charset="0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1、中国  2、中国香港  3、中国澳门 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90000"/>
              </a:lnSpc>
              <a:buFont typeface="Wingdings" panose="05000000000000000000" charset="0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4、中国台湾  5、越南  6、日本  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90000"/>
              </a:lnSpc>
              <a:buFont typeface="Wingdings" panose="05000000000000000000" charset="0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7、韩国  8、美国  9、其他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pu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《工会会员登记表》填表注意事项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06095" y="1348105"/>
            <a:ext cx="8131810" cy="28968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>
              <a:lnSpc>
                <a:spcPct val="19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不可以删除或移动首行，以及项目行（第二行）。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85750" indent="-285750">
              <a:lnSpc>
                <a:spcPct val="19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可以修改行高列宽，但不可以</a:t>
            </a: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移动、插入、</a:t>
            </a: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删减任何一列。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85750" indent="-285750">
              <a:lnSpc>
                <a:spcPct val="19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可以改变文字的字体、字号、对齐位置，但不要修改表格的属性、数据的有效性等。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push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《工会会员登记表》填表注意事项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06095" y="1493520"/>
            <a:ext cx="8131810" cy="27482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342900" indent="-342900">
              <a:lnSpc>
                <a:spcPct val="18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从其他文件中复制采集信息到登记表时，一定要区域复制，不可整表、整行或者整列复制。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85750" indent="-285750">
              <a:lnSpc>
                <a:spcPct val="18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不要改变表单名称（</a:t>
            </a:r>
            <a:r>
              <a:rPr lang="en-US" altLang="zh-CN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sheet1</a:t>
            </a: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85750" indent="-285750">
              <a:lnSpc>
                <a:spcPct val="18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不要在表格外填写任何文字、数字等无关信息。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pu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《工会会员登记表》填表注意事项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06095" y="972185"/>
            <a:ext cx="8131810" cy="3928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342900" indent="-342900">
              <a:lnSpc>
                <a:spcPct val="130000"/>
              </a:lnSpc>
              <a:buFont typeface="Wingdings" panose="05000000000000000000" charset="0"/>
              <a:buChar char=""/>
            </a:pPr>
            <a:r>
              <a:rPr lang="zh-CN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一般情况下，是一个单位的会员信息采集到一张</a:t>
            </a:r>
            <a:r>
              <a:rPr lang="zh-CN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《工会会员登记表》上。</a:t>
            </a:r>
            <a:endParaRPr lang="zh-CN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342900" indent="-342900">
              <a:lnSpc>
                <a:spcPct val="130000"/>
              </a:lnSpc>
              <a:buFont typeface="Wingdings" panose="05000000000000000000" charset="0"/>
              <a:buChar char=""/>
            </a:pPr>
            <a:r>
              <a:rPr lang="zh-CN" altLang="zh-CN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如果单位分支机构多、人员庞大，那么就是一个工会分会、或者一个工会小组的会员信息采集到一张</a:t>
            </a:r>
            <a:r>
              <a:rPr lang="zh-CN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《工会会员登记表》上。</a:t>
            </a:r>
            <a:endParaRPr lang="zh-CN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342900" indent="-342900">
              <a:lnSpc>
                <a:spcPct val="130000"/>
              </a:lnSpc>
              <a:buFont typeface="Wingdings" panose="05000000000000000000" charset="0"/>
              <a:buChar char=""/>
            </a:pPr>
            <a:r>
              <a:rPr lang="zh-CN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切记不可在《工会会员登记表》上采集过多的会员信息。</a:t>
            </a:r>
            <a:endParaRPr lang="zh-CN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342900" indent="-342900">
              <a:lnSpc>
                <a:spcPct val="130000"/>
              </a:lnSpc>
              <a:buFont typeface="Wingdings" panose="05000000000000000000" charset="0"/>
              <a:buChar char=""/>
            </a:pPr>
            <a:r>
              <a:rPr lang="zh-CN" altLang="zh-CN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切记不可在一张</a:t>
            </a:r>
            <a:r>
              <a:rPr lang="zh-CN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《工会会员登记表》上采集多家单位的会员信息。</a:t>
            </a:r>
            <a:endParaRPr lang="zh-CN" altLang="zh-CN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7" name="文本占位符 6146"/>
          <p:cNvSpPr>
            <a:spLocks noGrp="1"/>
          </p:cNvSpPr>
          <p:nvPr>
            <p:ph type="body" idx="1"/>
          </p:nvPr>
        </p:nvSpPr>
        <p:spPr>
          <a:xfrm>
            <a:off x="457200" y="1027430"/>
            <a:ext cx="8229600" cy="3395663"/>
          </a:xfrm>
        </p:spPr>
        <p:txBody>
          <a:bodyPr/>
          <a:p>
            <a:pPr marL="0" algn="l"/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《工会会员登记表》</a:t>
            </a:r>
            <a:r>
              <a:rPr lang="zh-CN" altLang="en-US"/>
              <a:t>      </a:t>
            </a:r>
            <a:endParaRPr lang="zh-CN" altLang="en-US"/>
          </a:p>
          <a:p>
            <a:pPr marL="0" indent="0">
              <a:lnSpc>
                <a:spcPct val="210000"/>
              </a:lnSpc>
              <a:buNone/>
            </a:pPr>
            <a:r>
              <a:rPr lang="zh-CN" altLang="en-US"/>
              <a:t>        </a:t>
            </a:r>
            <a:r>
              <a:rPr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用于将采集到的大量会员信息以电子表格的形式、以最快的速度导入到工会的基础信息数据库。</a:t>
            </a:r>
            <a:endParaRPr lang="zh-CN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210000"/>
              </a:lnSpc>
              <a:buNone/>
            </a:pPr>
            <a:r>
              <a:rPr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是一切工会工作网络化的基础中的基础。</a:t>
            </a:r>
            <a:endParaRPr lang="zh-CN" alt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6" name="内容占位符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350" y="12700"/>
            <a:ext cx="9084310" cy="5164455"/>
          </a:xfrm>
          <a:prstGeom prst="rect">
            <a:avLst/>
          </a:prstGeom>
        </p:spPr>
      </p:pic>
    </p:spTree>
  </p:cSld>
  <p:clrMapOvr>
    <a:masterClrMapping/>
  </p:clrMapOvr>
  <p:transition>
    <p:pu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930" y="153035"/>
            <a:ext cx="8856980" cy="857250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《会员所在单位基本信息登记表》填表注意事项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3264535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单位名称：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596390" y="2309495"/>
            <a:ext cx="7105650" cy="14941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>
              <a:lnSpc>
                <a:spcPct val="19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根据实际情况正确填写所在单位全称，应与单位组织机构代码证上的名称</a:t>
            </a:r>
            <a:r>
              <a:rPr lang="zh-CN" altLang="en-US" sz="2400" b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一致</a:t>
            </a: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push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930" y="153035"/>
            <a:ext cx="8856980" cy="857250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《会员所在单位基本信息登记表》填表注意事项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4815" y="1560195"/>
            <a:ext cx="8157845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统一社会信用代码/组织机构代码：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611630" y="2463165"/>
            <a:ext cx="7105650" cy="14941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>
              <a:lnSpc>
                <a:spcPct val="19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2、根据实际情况正确填写所在单位的统一社会信用代码/组织机构代码，</a:t>
            </a:r>
            <a:r>
              <a:rPr lang="zh-CN" altLang="en-US" sz="2400" b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不是工会组织机构代码</a:t>
            </a: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pu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930" y="153035"/>
            <a:ext cx="8856980" cy="857250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《会员所在单位基本信息登记表》填表注意事项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4815" y="1667510"/>
            <a:ext cx="8157845" cy="298513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所在单位（或单位主体）经济类型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所在单位（或单位主体）的所属行业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所在单位（或单位主体）的单位类别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单位地址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                      </a:t>
            </a:r>
            <a:r>
              <a:rPr lang="zh-CN" altLang="en-US" sz="3200" b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如实填写即可</a:t>
            </a:r>
            <a:endParaRPr lang="zh-CN" altLang="en-US" sz="3200" b="1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930" y="153035"/>
            <a:ext cx="8856980" cy="857250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《会员所在单位基本信息登记表》填表注意事项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6013450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上级工会和本单位工会名称：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627505" y="2164080"/>
            <a:ext cx="7105650" cy="2195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>
              <a:lnSpc>
                <a:spcPct val="19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根据实际情况正确填写。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85750" indent="-285750">
              <a:lnSpc>
                <a:spcPct val="19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请使用</a:t>
            </a: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工会</a:t>
            </a: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成立批复中的标准名称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85750" indent="-285750">
              <a:lnSpc>
                <a:spcPct val="19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不得使用不规范的简称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push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930" y="153035"/>
            <a:ext cx="8856980" cy="857250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《会员所在单位基本信息登记表》填表注意事项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7680" y="1376045"/>
            <a:ext cx="6013450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单位职工总数、会员数：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635125" y="2378710"/>
            <a:ext cx="7105650" cy="14941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>
              <a:lnSpc>
                <a:spcPct val="19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根据实际情况正确填写。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85750" indent="-285750">
              <a:lnSpc>
                <a:spcPct val="19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会员数应小于或等于职工总数。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push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930" y="153035"/>
            <a:ext cx="8856980" cy="857250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《会员所在单位基本信息登记表》填表注意事项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7680" y="1376045"/>
            <a:ext cx="6013450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填表人、手机和填表时间：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635125" y="2378710"/>
            <a:ext cx="7105650" cy="2195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>
              <a:lnSpc>
                <a:spcPct val="19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根据实际情况正确填写填表人姓名。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85750" indent="-285750">
              <a:lnSpc>
                <a:spcPct val="19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根据实际情况正确填写11位填表人手机号。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85750" indent="-285750">
              <a:lnSpc>
                <a:spcPct val="19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根据实际情况正确填写填表时间。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push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930" y="153035"/>
            <a:ext cx="8856980" cy="857250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采集会员信息流程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02310" y="1659890"/>
            <a:ext cx="7901940" cy="2399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250000"/>
              </a:lnSpc>
              <a:buFont typeface="Wingdings" panose="05000000000000000000" charset="0"/>
            </a:pPr>
            <a:r>
              <a:rPr lang="en-US" altLang="zh-CN" sz="2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、向会员宣传采集工会会员信息的重要意义</a:t>
            </a:r>
            <a:endParaRPr lang="zh-CN" altLang="en-US" sz="20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250000"/>
              </a:lnSpc>
              <a:buFont typeface="Wingdings" panose="05000000000000000000" charset="0"/>
            </a:pPr>
            <a:r>
              <a:rPr lang="en-US" altLang="zh-CN" sz="2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、工作人员将采集到的会员信息汇总到《工会会员登记表》中</a:t>
            </a:r>
            <a:endParaRPr lang="zh-CN" altLang="en-US" sz="20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250000"/>
              </a:lnSpc>
              <a:buFont typeface="Wingdings" panose="05000000000000000000" charset="0"/>
            </a:pPr>
            <a:r>
              <a:rPr lang="en-US" altLang="zh-CN" sz="2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2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、工作人员认真填写</a:t>
            </a:r>
            <a:r>
              <a:rPr lang="zh-CN" altLang="en-US" sz="2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《</a:t>
            </a:r>
            <a:r>
              <a:rPr lang="zh-CN" altLang="en-US" sz="2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会员所在单位基本信息登记表</a:t>
            </a:r>
            <a:r>
              <a:rPr lang="zh-CN" altLang="en-US" sz="2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》</a:t>
            </a:r>
            <a:endParaRPr lang="zh-CN" altLang="en-US" sz="20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5125" y="1133475"/>
            <a:ext cx="6013450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前期准备工作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930" y="153035"/>
            <a:ext cx="8856980" cy="857250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采集会员信息流程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02310" y="1659890"/>
            <a:ext cx="7901940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80000"/>
              </a:lnSpc>
              <a:buFont typeface="Wingdings" panose="05000000000000000000" charset="0"/>
            </a:pPr>
            <a:r>
              <a:rPr lang="en-US" altLang="zh-CN" sz="2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、购买数字证书，并由上级工会赋权</a:t>
            </a:r>
            <a:endParaRPr lang="zh-CN" altLang="en-US" sz="20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80000"/>
              </a:lnSpc>
              <a:buFont typeface="Wingdings" panose="05000000000000000000" charset="0"/>
            </a:pPr>
            <a:r>
              <a:rPr lang="en-US" altLang="zh-CN" sz="2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altLang="en-US" sz="2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、拿到授权数字证书的</a:t>
            </a:r>
            <a:r>
              <a:rPr lang="zh-CN" altLang="en-US" sz="2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工作人员进过培训后，登录到信息平台，按照《</a:t>
            </a:r>
            <a:r>
              <a:rPr lang="zh-CN" altLang="en-US" sz="2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会员所在单位基本信息登记表</a:t>
            </a:r>
            <a:r>
              <a:rPr lang="zh-CN" altLang="en-US" sz="2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》的内容，填写本单位信息和工会组织信息</a:t>
            </a:r>
            <a:endParaRPr lang="zh-CN" altLang="en-US" sz="20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80000"/>
              </a:lnSpc>
              <a:buFont typeface="Wingdings" panose="05000000000000000000" charset="0"/>
            </a:pPr>
            <a:r>
              <a:rPr lang="en-US" altLang="zh-CN" sz="2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2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、工作人员将仔细核对后的《工会会员登记表》批量导入数据库</a:t>
            </a:r>
            <a:endParaRPr lang="zh-CN" altLang="en-US" sz="20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5125" y="1133475"/>
            <a:ext cx="6013450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平台操作工作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930" y="153035"/>
            <a:ext cx="8856980" cy="857250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采集会员信息注意事项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950595" y="1010285"/>
            <a:ext cx="7105650" cy="35985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>
              <a:lnSpc>
                <a:spcPct val="190000"/>
              </a:lnSpc>
              <a:buFont typeface="Wingdings" panose="05000000000000000000" charset="0"/>
              <a:buChar char=""/>
            </a:pPr>
            <a:r>
              <a:rPr lang="zh-CN" altLang="en-US" sz="24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采集会员信息时，一定要留身份证复印件</a:t>
            </a:r>
            <a:endParaRPr lang="zh-CN" altLang="en-US" sz="24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90000"/>
              </a:lnSpc>
              <a:buFont typeface="Wingdings" panose="05000000000000000000" charset="0"/>
            </a:pPr>
            <a:r>
              <a:rPr lang="zh-CN" altLang="en-US" sz="24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lang="en-US" altLang="zh-CN" sz="24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4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 用于到银行办理会员卡时使用</a:t>
            </a:r>
            <a:endParaRPr lang="zh-CN" altLang="en-US" sz="24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90000"/>
              </a:lnSpc>
              <a:buFont typeface="Wingdings" panose="05000000000000000000" charset="0"/>
            </a:pPr>
            <a:r>
              <a:rPr lang="zh-CN" altLang="en-US" sz="24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lang="en-US" altLang="zh-CN" sz="24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4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 用于核对工会会员身份</a:t>
            </a:r>
            <a:endParaRPr lang="zh-CN" altLang="en-US" sz="24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>
              <a:lnSpc>
                <a:spcPct val="190000"/>
              </a:lnSpc>
              <a:buFont typeface="Wingdings" panose="05000000000000000000" charset="0"/>
              <a:buChar char=""/>
            </a:pPr>
            <a:r>
              <a:rPr lang="zh-CN" altLang="en-US" sz="24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如果会员有顾虑，可以让会员自己在身份证复印件上背书</a:t>
            </a:r>
            <a:r>
              <a:rPr lang="en-US" altLang="zh-CN" sz="24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24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此复印件仅限于办理工会会员卡使用</a:t>
            </a:r>
            <a:r>
              <a:rPr lang="en-US" altLang="zh-CN" sz="24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endParaRPr lang="en-US" altLang="zh-CN" sz="24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7" name="文本占位符 6146"/>
          <p:cNvSpPr>
            <a:spLocks noGrp="1"/>
          </p:cNvSpPr>
          <p:nvPr>
            <p:ph type="body" idx="1"/>
          </p:nvPr>
        </p:nvSpPr>
        <p:spPr>
          <a:xfrm>
            <a:off x="457200" y="1027430"/>
            <a:ext cx="8229600" cy="3395663"/>
          </a:xfrm>
        </p:spPr>
        <p:txBody>
          <a:bodyPr/>
          <a:p>
            <a:pPr marL="0" algn="l"/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《工会会员登记表》</a:t>
            </a:r>
            <a:r>
              <a:rPr lang="zh-CN" altLang="en-US"/>
              <a:t>      </a:t>
            </a:r>
            <a:endParaRPr lang="zh-CN" altLang="en-US"/>
          </a:p>
          <a:p>
            <a:pPr marL="0" indent="0">
              <a:lnSpc>
                <a:spcPct val="210000"/>
              </a:lnSpc>
              <a:buNone/>
            </a:pPr>
            <a:r>
              <a:rPr lang="zh-CN" altLang="en-US"/>
              <a:t>        </a:t>
            </a:r>
            <a:r>
              <a:rPr lang="zh-CN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为了保证电子版的</a:t>
            </a:r>
            <a:r>
              <a:rPr lang="zh-CN" altLang="en-US" sz="28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《工会会员登记表》可以迅速准确无误地导入到会员基础数据库中，我们对这个电子表格的格式及内容进行了严格的规范。</a:t>
            </a:r>
            <a:endParaRPr lang="zh-CN" altLang="en-US" sz="28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>
    <p:push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矩形 8193"/>
          <p:cNvSpPr/>
          <p:nvPr/>
        </p:nvSpPr>
        <p:spPr>
          <a:xfrm>
            <a:off x="0" y="3060700"/>
            <a:ext cx="9144000" cy="2085975"/>
          </a:xfrm>
          <a:prstGeom prst="rect">
            <a:avLst/>
          </a:prstGeom>
          <a:solidFill>
            <a:srgbClr val="99CCFF">
              <a:alpha val="62999"/>
            </a:srgbClr>
          </a:solidFill>
          <a:ln w="9525">
            <a:noFill/>
          </a:ln>
        </p:spPr>
        <p:txBody>
          <a:bodyPr wrap="none" anchor="ctr"/>
          <a:p>
            <a:pPr algn="ctr"/>
            <a:endParaRPr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8195" name="文本框 8194"/>
          <p:cNvSpPr txBox="1"/>
          <p:nvPr/>
        </p:nvSpPr>
        <p:spPr>
          <a:xfrm>
            <a:off x="396875" y="1060450"/>
            <a:ext cx="5762625" cy="7556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6000" b="1" i="1" dirty="0">
                <a:solidFill>
                  <a:srgbClr val="5F5F5F"/>
                </a:solidFill>
                <a:latin typeface="Arial" panose="020B0604020202020204" pitchFamily="34" charset="0"/>
                <a:ea typeface="微软雅黑" panose="020B0503020204020204" pitchFamily="2" charset="-122"/>
              </a:rPr>
              <a:t>谢谢</a:t>
            </a:r>
            <a:r>
              <a:rPr lang="zh-CN" altLang="en-US" sz="6000" b="1" i="1" dirty="0">
                <a:solidFill>
                  <a:schemeClr val="folHlink"/>
                </a:solidFill>
                <a:latin typeface="Arial" panose="020B0604020202020204" pitchFamily="34" charset="0"/>
                <a:ea typeface="微软雅黑" panose="020B0503020204020204" pitchFamily="2" charset="-122"/>
              </a:rPr>
              <a:t>观赏</a:t>
            </a:r>
            <a:endParaRPr lang="zh-CN" altLang="en-US" sz="6000" b="1" i="1" dirty="0">
              <a:solidFill>
                <a:schemeClr val="folHlink"/>
              </a:solidFill>
              <a:latin typeface="Arial" panose="020B0604020202020204" pitchFamily="34" charset="0"/>
              <a:ea typeface="微软雅黑" panose="020B0503020204020204" pitchFamily="2" charset="-122"/>
            </a:endParaRPr>
          </a:p>
        </p:txBody>
      </p:sp>
      <p:sp>
        <p:nvSpPr>
          <p:cNvPr id="8196" name="TextBox 5"/>
          <p:cNvSpPr/>
          <p:nvPr/>
        </p:nvSpPr>
        <p:spPr>
          <a:xfrm>
            <a:off x="323850" y="3328988"/>
            <a:ext cx="3455988" cy="5715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4400" dirty="0">
                <a:solidFill>
                  <a:srgbClr val="5F5F5F"/>
                </a:solidFill>
                <a:latin typeface="Arial Unicode MS" panose="020B0604020202020204" charset="-122"/>
                <a:ea typeface="Arial Unicode MS" panose="020B0604020202020204" charset="-122"/>
                <a:sym typeface="Haettenschweiler" panose="020B0706040902060204" pitchFamily="2" charset="0"/>
              </a:rPr>
              <a:t>WPS</a:t>
            </a:r>
            <a:r>
              <a:rPr lang="en-US" altLang="x-none" sz="4400" dirty="0">
                <a:solidFill>
                  <a:srgbClr val="000000"/>
                </a:solidFill>
                <a:latin typeface="Arial Unicode MS" panose="020B0604020202020204" charset="-122"/>
                <a:ea typeface="Arial Unicode MS" panose="020B0604020202020204" charset="-122"/>
                <a:sym typeface="Haettenschweiler" panose="020B0706040902060204" pitchFamily="2" charset="0"/>
              </a:rPr>
              <a:t> </a:t>
            </a:r>
            <a:r>
              <a:rPr lang="zh-CN" altLang="en-US" sz="4400" dirty="0">
                <a:solidFill>
                  <a:schemeClr val="bg1"/>
                </a:solidFill>
                <a:latin typeface="Arial Unicode MS" panose="020B0604020202020204" charset="-122"/>
                <a:ea typeface="Arial Unicode MS" panose="020B0604020202020204" charset="-122"/>
                <a:sym typeface="Haettenschweiler" panose="020B0706040902060204" pitchFamily="2" charset="0"/>
              </a:rPr>
              <a:t>Office</a:t>
            </a:r>
            <a:endParaRPr lang="zh-CN" altLang="en-US" sz="4400" dirty="0">
              <a:solidFill>
                <a:schemeClr val="bg1"/>
              </a:solidFill>
              <a:latin typeface="Arial Unicode MS" panose="020B0604020202020204" charset="-122"/>
              <a:ea typeface="Arial Unicode MS" panose="020B0604020202020204" charset="-122"/>
            </a:endParaRPr>
          </a:p>
        </p:txBody>
      </p:sp>
      <p:sp>
        <p:nvSpPr>
          <p:cNvPr id="8197" name="TextBox 6"/>
          <p:cNvSpPr/>
          <p:nvPr/>
        </p:nvSpPr>
        <p:spPr>
          <a:xfrm>
            <a:off x="396875" y="3978275"/>
            <a:ext cx="2693988" cy="273050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p>
            <a:r>
              <a:rPr lang="en-US" altLang="x-none" dirty="0">
                <a:solidFill>
                  <a:schemeClr val="bg1"/>
                </a:solidFill>
                <a:latin typeface="Mistral" panose="03090702030407020403" pitchFamily="2" charset="0"/>
                <a:sym typeface="Mistral" panose="03090702030407020403" pitchFamily="2" charset="0"/>
              </a:rPr>
              <a:t>Make Presentation much more fun</a:t>
            </a:r>
            <a:endParaRPr lang="en-US" altLang="x-none" dirty="0">
              <a:solidFill>
                <a:schemeClr val="bg1"/>
              </a:solidFill>
              <a:latin typeface="Mistral" panose="03090702030407020403" pitchFamily="2" charset="0"/>
              <a:sym typeface="Mistral" panose="03090702030407020403" pitchFamily="2" charset="0"/>
            </a:endParaRPr>
          </a:p>
        </p:txBody>
      </p:sp>
      <p:sp>
        <p:nvSpPr>
          <p:cNvPr id="8198" name="TextBox 10"/>
          <p:cNvSpPr/>
          <p:nvPr/>
        </p:nvSpPr>
        <p:spPr>
          <a:xfrm>
            <a:off x="7524750" y="4464050"/>
            <a:ext cx="1584325" cy="3984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lnSpc>
                <a:spcPct val="80000"/>
              </a:lnSpc>
            </a:pP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Arial" panose="020B0604020202020204" pitchFamily="34" charset="0"/>
              </a:rPr>
              <a:t>@WPS官方微博</a:t>
            </a:r>
            <a:endParaRPr lang="zh-CN" altLang="en-US" sz="1200" b="1" dirty="0">
              <a:solidFill>
                <a:schemeClr val="bg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zh-CN" altLang="en-US" sz="1200" b="1" dirty="0">
              <a:solidFill>
                <a:schemeClr val="bg1"/>
              </a:solidFill>
              <a:latin typeface="微软雅黑" panose="020B0503020204020204" pitchFamily="2" charset="-122"/>
              <a:ea typeface="微软雅黑" panose="020B0503020204020204" pitchFamily="2" charset="-122"/>
              <a:sym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  <a:sym typeface="Arial" panose="020B0604020202020204" pitchFamily="34" charset="0"/>
              </a:rPr>
              <a:t>@kingsoftwps</a:t>
            </a:r>
            <a:endParaRPr lang="zh-CN" altLang="en-US" b="1" dirty="0"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pic>
        <p:nvPicPr>
          <p:cNvPr id="8199" name="图片 8198" descr="LOGO_24x2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35825" y="4464050"/>
            <a:ext cx="234950" cy="1762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0" name="图片 8199" descr="32-腾讯微博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7413" y="4679950"/>
            <a:ext cx="233362" cy="1762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1" name="图片 8200" descr="wpsofficemba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250" y="2247900"/>
            <a:ext cx="2524125" cy="6048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19050" y="-12700"/>
            <a:ext cx="9181465" cy="5170170"/>
          </a:xfrm>
          <a:prstGeom prst="rect">
            <a:avLst/>
          </a:prstGeom>
        </p:spPr>
      </p:pic>
    </p:spTree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3" name="内容占位符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-33020"/>
            <a:ext cx="9138285" cy="513778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《工会会员登记表》填表说明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1603375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姓名：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803400" y="2148840"/>
            <a:ext cx="5080000" cy="19742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285750" indent="-285750">
              <a:lnSpc>
                <a:spcPct val="17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名称必须与身份证上的名称一致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85750" indent="-285750">
              <a:lnSpc>
                <a:spcPct val="17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不得添加任何字符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285750" indent="-285750">
              <a:lnSpc>
                <a:spcPct val="17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不得添加空格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《工会会员登记表》填表说明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1603375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姓名：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6" name="表格 5"/>
          <p:cNvGraphicFramePr/>
          <p:nvPr/>
        </p:nvGraphicFramePr>
        <p:xfrm>
          <a:off x="911860" y="1811020"/>
          <a:ext cx="1684020" cy="2803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4020"/>
              </a:tblGrid>
              <a:tr h="5607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姓名</a:t>
                      </a:r>
                      <a:endParaRPr lang="zh-CN" altLang="en-US" sz="200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 anchorCtr="0"/>
                </a:tc>
              </a:tr>
              <a:tr h="5607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大</a:t>
                      </a:r>
                      <a:r>
                        <a:rPr lang="zh-CN" altLang="en-US" sz="200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张伟</a:t>
                      </a:r>
                      <a:endParaRPr lang="zh-CN" altLang="en-US" sz="200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anchor="ctr" anchorCtr="0"/>
                </a:tc>
              </a:tr>
              <a:tr h="5607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小</a:t>
                      </a:r>
                      <a:r>
                        <a:rPr lang="zh-CN" altLang="en-US" sz="200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张伟</a:t>
                      </a:r>
                      <a:endParaRPr lang="zh-CN" altLang="en-US" sz="200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anchor="ctr" anchorCtr="0"/>
                </a:tc>
              </a:tr>
              <a:tr h="5607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李波</a:t>
                      </a:r>
                      <a:r>
                        <a:rPr lang="zh-CN" altLang="en-US" sz="2000" b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（男）</a:t>
                      </a:r>
                      <a:endParaRPr lang="zh-CN" altLang="en-US" sz="200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anchor="ctr" anchorCtr="0"/>
                </a:tc>
              </a:tr>
              <a:tr h="5607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李波</a:t>
                      </a:r>
                      <a:r>
                        <a:rPr lang="zh-CN" altLang="en-US" sz="2000" b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（女）</a:t>
                      </a:r>
                      <a:endParaRPr lang="zh-CN" altLang="en-US" sz="200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anchor="ctr" anchorCtr="0"/>
                </a:tc>
              </a:tr>
            </a:tbl>
          </a:graphicData>
        </a:graphic>
      </p:graphicFrame>
      <p:graphicFrame>
        <p:nvGraphicFramePr>
          <p:cNvPr id="7" name="表格 6"/>
          <p:cNvGraphicFramePr/>
          <p:nvPr/>
        </p:nvGraphicFramePr>
        <p:xfrm>
          <a:off x="3536950" y="1811020"/>
          <a:ext cx="2042795" cy="2803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2795"/>
              </a:tblGrid>
              <a:tr h="5607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姓名</a:t>
                      </a:r>
                      <a:endParaRPr lang="zh-CN" altLang="en-US" sz="200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 anchorCtr="0"/>
                </a:tc>
              </a:tr>
              <a:tr h="5607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altLang="en-US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张三</a:t>
                      </a:r>
                      <a:endParaRPr lang="zh-CN" altLang="en-US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 anchorCtr="0"/>
                </a:tc>
              </a:tr>
              <a:tr h="5607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 b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</a:t>
                      </a:r>
                      <a:r>
                        <a:rPr lang="zh-CN" altLang="en-US" sz="180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李四</a:t>
                      </a:r>
                      <a:endParaRPr lang="zh-CN" altLang="en-US" sz="180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anchor="ctr" anchorCtr="0"/>
                </a:tc>
              </a:tr>
              <a:tr h="5607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王五</a:t>
                      </a:r>
                      <a:r>
                        <a:rPr lang="zh-CN" altLang="en-US" sz="2000" b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（一车间）</a:t>
                      </a:r>
                      <a:endParaRPr lang="zh-CN" altLang="en-US" sz="2000" b="1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 anchorCtr="0"/>
                </a:tc>
              </a:tr>
              <a:tr h="5607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刘六</a:t>
                      </a:r>
                      <a:r>
                        <a:rPr lang="zh-CN" altLang="en-US" sz="2000" b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（二班组）</a:t>
                      </a:r>
                      <a:endParaRPr lang="zh-CN" altLang="en-US"/>
                    </a:p>
                  </a:txBody>
                  <a:tcPr anchor="ctr" anchorCtr="0"/>
                </a:tc>
              </a:tr>
            </a:tbl>
          </a:graphicData>
        </a:graphic>
      </p:graphicFrame>
      <p:graphicFrame>
        <p:nvGraphicFramePr>
          <p:cNvPr id="8" name="表格 7"/>
          <p:cNvGraphicFramePr/>
          <p:nvPr/>
        </p:nvGraphicFramePr>
        <p:xfrm>
          <a:off x="6172200" y="1811020"/>
          <a:ext cx="1889125" cy="2803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9125"/>
              </a:tblGrid>
              <a:tr h="5607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姓名</a:t>
                      </a:r>
                      <a:endParaRPr lang="zh-CN" altLang="en-US" sz="200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 anchorCtr="0"/>
                </a:tc>
              </a:tr>
              <a:tr h="5607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张  三</a:t>
                      </a:r>
                      <a:endParaRPr lang="zh-CN" altLang="en-US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anchor="ctr" anchorCtr="0"/>
                </a:tc>
              </a:tr>
              <a:tr h="5607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尼古拉斯</a:t>
                      </a:r>
                      <a:r>
                        <a:rPr lang="zh-CN" altLang="en-US" sz="2000" b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.</a:t>
                      </a:r>
                      <a:r>
                        <a:rPr lang="zh-CN" altLang="en-US" sz="180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赵四</a:t>
                      </a:r>
                      <a:endParaRPr lang="zh-CN" altLang="en-US" sz="180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anchor="ctr" anchorCtr="0"/>
                </a:tc>
              </a:tr>
              <a:tr h="5607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王</a:t>
                      </a:r>
                      <a:r>
                        <a:rPr lang="zh-CN" altLang="en-US" sz="2000" b="1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&amp;</a:t>
                      </a:r>
                      <a:r>
                        <a:rPr lang="zh-CN" altLang="en-US" sz="180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五</a:t>
                      </a:r>
                      <a:endParaRPr lang="zh-CN" altLang="en-US" sz="180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anchor="ctr" anchorCtr="0"/>
                </a:tc>
              </a:tr>
              <a:tr h="5607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刘六</a:t>
                      </a:r>
                      <a:endParaRPr lang="zh-CN" altLang="en-US"/>
                    </a:p>
                  </a:txBody>
                  <a:tcPr anchor="ctr" anchorCtr="0"/>
                </a:tc>
              </a:tr>
            </a:tbl>
          </a:graphicData>
        </a:graphic>
      </p:graphicFrame>
      <p:sp>
        <p:nvSpPr>
          <p:cNvPr id="9" name="笑脸 8"/>
          <p:cNvSpPr/>
          <p:nvPr/>
        </p:nvSpPr>
        <p:spPr>
          <a:xfrm>
            <a:off x="7408545" y="4224655"/>
            <a:ext cx="220345" cy="228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 rot="20700000">
            <a:off x="2060575" y="1197610"/>
            <a:ext cx="1195705" cy="1205865"/>
          </a:xfrm>
          <a:prstGeom prst="ellipse">
            <a:avLst/>
          </a:prstGeom>
          <a:noFill/>
          <a:ln w="9842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80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cs typeface="宋体" panose="02010600030101010101" pitchFamily="2" charset="-122"/>
                <a:sym typeface="+mn-ea"/>
              </a:rPr>
              <a:t>X</a:t>
            </a:r>
            <a:endParaRPr lang="en-US" altLang="zh-CN" sz="800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2" charset="-122"/>
              <a:ea typeface="微软雅黑" panose="020B0503020204020204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4" name="椭圆 13"/>
          <p:cNvSpPr/>
          <p:nvPr/>
        </p:nvSpPr>
        <p:spPr>
          <a:xfrm rot="20700000">
            <a:off x="4890770" y="1197610"/>
            <a:ext cx="1195705" cy="1205865"/>
          </a:xfrm>
          <a:prstGeom prst="ellipse">
            <a:avLst/>
          </a:prstGeom>
          <a:noFill/>
          <a:ln w="9842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80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cs typeface="宋体" panose="02010600030101010101" pitchFamily="2" charset="-122"/>
                <a:sym typeface="+mn-ea"/>
              </a:rPr>
              <a:t>X</a:t>
            </a:r>
            <a:endParaRPr lang="en-US" altLang="zh-CN" sz="800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2" charset="-122"/>
              <a:ea typeface="微软雅黑" panose="020B0503020204020204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5" name="椭圆 14"/>
          <p:cNvSpPr/>
          <p:nvPr/>
        </p:nvSpPr>
        <p:spPr>
          <a:xfrm rot="20700000">
            <a:off x="7456170" y="1125855"/>
            <a:ext cx="1195705" cy="1205865"/>
          </a:xfrm>
          <a:prstGeom prst="ellipse">
            <a:avLst/>
          </a:prstGeom>
          <a:noFill/>
          <a:ln w="9842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80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cs typeface="宋体" panose="02010600030101010101" pitchFamily="2" charset="-122"/>
                <a:sym typeface="+mn-ea"/>
              </a:rPr>
              <a:t>X</a:t>
            </a:r>
            <a:endParaRPr lang="en-US" altLang="zh-CN" sz="800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2" charset="-122"/>
              <a:ea typeface="微软雅黑" panose="020B0503020204020204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ym typeface="+mn-ea"/>
              </a:rPr>
              <a:t>《工会会员登记表》填表说明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1603375" cy="526415"/>
          </a:xfrm>
        </p:spPr>
        <p:txBody>
          <a:bodyPr/>
          <a:p>
            <a:r>
              <a:rPr lang="zh-CN" altLang="en-US" sz="32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性别：</a:t>
            </a:r>
            <a:endParaRPr lang="zh-CN" altLang="en-US" sz="3200" b="1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581150" y="1773555"/>
            <a:ext cx="6274435" cy="26022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85750" indent="-285750">
              <a:lnSpc>
                <a:spcPct val="17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在下拉菜单中选择该会员的性别。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70000"/>
              </a:lnSpc>
              <a:buFont typeface="Wingdings" panose="05000000000000000000" charset="0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</a:t>
            </a:r>
            <a:r>
              <a:rPr lang="zh-CN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1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zh-CN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男   2</a:t>
            </a:r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</a:t>
            </a:r>
            <a:r>
              <a:rPr lang="zh-CN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女</a:t>
            </a:r>
            <a:endParaRPr lang="zh-CN" altLang="en-US" sz="2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>
              <a:lnSpc>
                <a:spcPct val="170000"/>
              </a:lnSpc>
              <a:buFont typeface="Wingdings" panose="05000000000000000000" charset="0"/>
              <a:buChar char="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身份证的倒数第二位为性别代码</a:t>
            </a:r>
            <a:endParaRPr lang="zh-CN" altLang="en-US" sz="240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>
              <a:lnSpc>
                <a:spcPct val="170000"/>
              </a:lnSpc>
              <a:buFont typeface="Wingdings" panose="05000000000000000000" charset="0"/>
            </a:pPr>
            <a:r>
              <a:rPr lang="zh-CN" altLang="en-US"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   </a:t>
            </a:r>
            <a:r>
              <a:rPr lang="zh-CN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奇=男  偶=女</a:t>
            </a:r>
            <a:endParaRPr lang="zh-CN" altLang="en-US" sz="2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_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3202</Words>
  <Application>WPS 演示</Application>
  <PresentationFormat>自定义</PresentationFormat>
  <Paragraphs>336</Paragraphs>
  <Slides>40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40</vt:i4>
      </vt:variant>
    </vt:vector>
  </HeadingPairs>
  <TitlesOfParts>
    <vt:vector size="52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Haettenschweiler</vt:lpstr>
      <vt:lpstr>Mistral</vt:lpstr>
      <vt:lpstr>默认设计模板</vt:lpstr>
      <vt:lpstr>默认设计模板_2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《工会会员登记表》填表说明</vt:lpstr>
      <vt:lpstr>《工会会员登记表》填表说明</vt:lpstr>
      <vt:lpstr>《工会会员登记表》填表说明</vt:lpstr>
      <vt:lpstr>《工会会员登记表》填表说明</vt:lpstr>
      <vt:lpstr>《工会会员登记表》填表说明</vt:lpstr>
      <vt:lpstr>《工会会员登记表》填表说明</vt:lpstr>
      <vt:lpstr>PowerPoint 演示文稿</vt:lpstr>
      <vt:lpstr>《工会会员登记表》填表说明</vt:lpstr>
      <vt:lpstr>《工会会员登记表》填表说明</vt:lpstr>
      <vt:lpstr>《工会会员登记表》填表说明</vt:lpstr>
      <vt:lpstr>《工会会员登记表》填表说明</vt:lpstr>
      <vt:lpstr>《工会会员登记表》填表说明</vt:lpstr>
      <vt:lpstr>《工会会员登记表》填表说明</vt:lpstr>
      <vt:lpstr>《工会会员登记表》填表说明</vt:lpstr>
      <vt:lpstr>《工会会员登记表》填表说明</vt:lpstr>
      <vt:lpstr>《工会会员登记表》填表说明</vt:lpstr>
      <vt:lpstr>《工会会员登记表》填表说明</vt:lpstr>
      <vt:lpstr>《工会会员登记表》填表说明</vt:lpstr>
      <vt:lpstr>《工会会员登记表》填表说明</vt:lpstr>
      <vt:lpstr>《工会会员登记表》填表说明</vt:lpstr>
      <vt:lpstr>《工会会员登记表》填表注意事项</vt:lpstr>
      <vt:lpstr>《工会会员登记表》填表注意事项</vt:lpstr>
      <vt:lpstr>《工会会员登记表》填表注意事项</vt:lpstr>
      <vt:lpstr>PowerPoint 演示文稿</vt:lpstr>
      <vt:lpstr>《会员所在单位基本信息登记表》填表注意事项</vt:lpstr>
      <vt:lpstr>《会员所在单位基本信息登记表》填表注意事项</vt:lpstr>
      <vt:lpstr>《会员所在单位基本信息登记表》填表注意事项</vt:lpstr>
      <vt:lpstr>《会员所在单位基本信息登记表》填表注意事项</vt:lpstr>
      <vt:lpstr>《会员所在单位基本信息登记表》填表注意事项</vt:lpstr>
      <vt:lpstr>《会员所在单位基本信息登记表》填表注意事项</vt:lpstr>
      <vt:lpstr>采集会员信息流程</vt:lpstr>
      <vt:lpstr>采集会员信息流程</vt:lpstr>
      <vt:lpstr>采集会员信息注意事项</vt:lpstr>
      <vt:lpstr>PowerPoint 演示文稿</vt:lpstr>
    </vt:vector>
  </TitlesOfParts>
  <Company>www.ftpdown.com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6</cp:revision>
  <dcterms:created xsi:type="dcterms:W3CDTF">2011-03-20T06:54:00Z</dcterms:created>
  <dcterms:modified xsi:type="dcterms:W3CDTF">2017-08-21T01:25:42Z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2052-10.1.0.6660</vt:lpwstr>
  </property>
</Properties>
</file>